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0A14"/>
        </a:solidFill>
      </p:bgPr>
    </p:bg>
    <p:spTree>
      <p:nvGrpSpPr>
        <p:cNvPr id="1" name=""/>
        <p:cNvGrpSpPr/>
        <p:nvPr/>
      </p:nvGrpSpPr>
      <p:grpSpPr>
        <a:xfrm>
          <a:off x="0" y="0"/>
          <a:ext cx="0" cy="0"/>
          <a:chOff x="0" y="0"/>
          <a:chExt cx="0" cy="0"/>
        </a:xfrm>
      </p:grpSpPr>
      <p:sp>
        <p:nvSpPr>
          <p:cNvPr id="2" name="Shape 0"/>
          <p:cNvSpPr/>
          <p:nvPr/>
        </p:nvSpPr>
        <p:spPr>
          <a:xfrm>
            <a:off x="0" y="2148840"/>
            <a:ext cx="9144000" cy="91440"/>
          </a:xfrm>
          <a:prstGeom prst="rect">
            <a:avLst/>
          </a:prstGeom>
          <a:solidFill>
            <a:srgbClr val="E8F400"/>
          </a:solidFill>
          <a:ln w="12700">
            <a:solidFill>
              <a:srgbClr val="E8F400"/>
            </a:solidFill>
            <a:prstDash val="solid"/>
          </a:ln>
        </p:spPr>
      </p:sp>
      <p:sp>
        <p:nvSpPr>
          <p:cNvPr id="3" name="Shape 1"/>
          <p:cNvSpPr/>
          <p:nvPr/>
        </p:nvSpPr>
        <p:spPr>
          <a:xfrm>
            <a:off x="347472" y="365760"/>
            <a:ext cx="73152" cy="4389120"/>
          </a:xfrm>
          <a:prstGeom prst="rect">
            <a:avLst/>
          </a:prstGeom>
          <a:solidFill>
            <a:srgbClr val="E8F400"/>
          </a:solidFill>
          <a:ln w="12700">
            <a:solidFill>
              <a:srgbClr val="E8F400"/>
            </a:solidFill>
            <a:prstDash val="solid"/>
          </a:ln>
        </p:spPr>
      </p:sp>
      <p:sp>
        <p:nvSpPr>
          <p:cNvPr id="4" name="Shape 2"/>
          <p:cNvSpPr/>
          <p:nvPr/>
        </p:nvSpPr>
        <p:spPr>
          <a:xfrm>
            <a:off x="347472" y="365760"/>
            <a:ext cx="502920" cy="82296"/>
          </a:xfrm>
          <a:prstGeom prst="rect">
            <a:avLst/>
          </a:prstGeom>
          <a:solidFill>
            <a:srgbClr val="E8F400"/>
          </a:solidFill>
          <a:ln w="12700">
            <a:solidFill>
              <a:srgbClr val="E8F400"/>
            </a:solidFill>
            <a:prstDash val="solid"/>
          </a:ln>
        </p:spPr>
      </p:sp>
      <p:sp>
        <p:nvSpPr>
          <p:cNvPr id="5" name="Shape 3"/>
          <p:cNvSpPr/>
          <p:nvPr/>
        </p:nvSpPr>
        <p:spPr>
          <a:xfrm>
            <a:off x="347472" y="4681728"/>
            <a:ext cx="502920" cy="82296"/>
          </a:xfrm>
          <a:prstGeom prst="rect">
            <a:avLst/>
          </a:prstGeom>
          <a:solidFill>
            <a:srgbClr val="E8F400"/>
          </a:solidFill>
          <a:ln w="12700">
            <a:solidFill>
              <a:srgbClr val="E8F400"/>
            </a:solidFill>
            <a:prstDash val="solid"/>
          </a:ln>
        </p:spPr>
      </p:sp>
      <p:sp>
        <p:nvSpPr>
          <p:cNvPr id="6" name="Shape 4"/>
          <p:cNvSpPr/>
          <p:nvPr/>
        </p:nvSpPr>
        <p:spPr>
          <a:xfrm>
            <a:off x="8723376" y="365760"/>
            <a:ext cx="73152" cy="4389120"/>
          </a:xfrm>
          <a:prstGeom prst="rect">
            <a:avLst/>
          </a:prstGeom>
          <a:solidFill>
            <a:srgbClr val="E8F400"/>
          </a:solidFill>
          <a:ln w="12700">
            <a:solidFill>
              <a:srgbClr val="E8F400"/>
            </a:solidFill>
            <a:prstDash val="solid"/>
          </a:ln>
        </p:spPr>
      </p:sp>
      <p:sp>
        <p:nvSpPr>
          <p:cNvPr id="7" name="Shape 5"/>
          <p:cNvSpPr/>
          <p:nvPr/>
        </p:nvSpPr>
        <p:spPr>
          <a:xfrm>
            <a:off x="8293608" y="365760"/>
            <a:ext cx="502920" cy="82296"/>
          </a:xfrm>
          <a:prstGeom prst="rect">
            <a:avLst/>
          </a:prstGeom>
          <a:solidFill>
            <a:srgbClr val="E8F400"/>
          </a:solidFill>
          <a:ln w="12700">
            <a:solidFill>
              <a:srgbClr val="E8F400"/>
            </a:solidFill>
            <a:prstDash val="solid"/>
          </a:ln>
        </p:spPr>
      </p:sp>
      <p:sp>
        <p:nvSpPr>
          <p:cNvPr id="8" name="Shape 6"/>
          <p:cNvSpPr/>
          <p:nvPr/>
        </p:nvSpPr>
        <p:spPr>
          <a:xfrm>
            <a:off x="8293608" y="4681728"/>
            <a:ext cx="502920" cy="82296"/>
          </a:xfrm>
          <a:prstGeom prst="rect">
            <a:avLst/>
          </a:prstGeom>
          <a:solidFill>
            <a:srgbClr val="E8F400"/>
          </a:solidFill>
          <a:ln w="12700">
            <a:solidFill>
              <a:srgbClr val="E8F400"/>
            </a:solidFill>
            <a:prstDash val="solid"/>
          </a:ln>
        </p:spPr>
      </p:sp>
      <p:sp>
        <p:nvSpPr>
          <p:cNvPr id="9" name="Text 7"/>
          <p:cNvSpPr/>
          <p:nvPr/>
        </p:nvSpPr>
        <p:spPr>
          <a:xfrm>
            <a:off x="6217920" y="457200"/>
            <a:ext cx="2560320" cy="1554480"/>
          </a:xfrm>
          <a:prstGeom prst="rect">
            <a:avLst/>
          </a:prstGeom>
          <a:noFill/>
          <a:ln/>
        </p:spPr>
        <p:txBody>
          <a:bodyPr wrap="square" rtlCol="0" anchor="ctr"/>
          <a:lstStyle/>
          <a:p>
            <a:pPr algn="ctr" indent="0" marL="0">
              <a:buNone/>
            </a:pPr>
            <a:r>
              <a:rPr lang="en-US" sz="9000" b="1" dirty="0">
                <a:solidFill>
                  <a:srgbClr val="12122A"/>
                </a:solidFill>
                <a:latin typeface="Courier New" pitchFamily="34" charset="0"/>
                <a:ea typeface="Courier New" pitchFamily="34" charset="-122"/>
                <a:cs typeface="Courier New" pitchFamily="34" charset="-120"/>
              </a:rPr>
              <a:t>[  ]</a:t>
            </a:r>
            <a:endParaRPr lang="en-US" sz="9000" dirty="0"/>
          </a:p>
        </p:txBody>
      </p:sp>
      <p:sp>
        <p:nvSpPr>
          <p:cNvPr id="10" name="Text 8"/>
          <p:cNvSpPr/>
          <p:nvPr/>
        </p:nvSpPr>
        <p:spPr>
          <a:xfrm>
            <a:off x="6263640" y="502920"/>
            <a:ext cx="2468880" cy="1463040"/>
          </a:xfrm>
          <a:prstGeom prst="rect">
            <a:avLst/>
          </a:prstGeom>
          <a:noFill/>
          <a:ln/>
        </p:spPr>
        <p:txBody>
          <a:bodyPr wrap="square" rtlCol="0" anchor="ctr"/>
          <a:lstStyle/>
          <a:p>
            <a:pPr algn="ctr" indent="0" marL="0">
              <a:buNone/>
            </a:pPr>
            <a:r>
              <a:rPr lang="en-US" sz="8800" b="1" dirty="0">
                <a:solidFill>
                  <a:srgbClr val="1B2CC1"/>
                </a:solidFill>
                <a:latin typeface="Courier New" pitchFamily="34" charset="0"/>
                <a:ea typeface="Courier New" pitchFamily="34" charset="-122"/>
                <a:cs typeface="Courier New" pitchFamily="34" charset="-120"/>
              </a:rPr>
              <a:t>[  ]</a:t>
            </a:r>
            <a:endParaRPr lang="en-US" sz="8800" dirty="0"/>
          </a:p>
        </p:txBody>
      </p:sp>
      <p:sp>
        <p:nvSpPr>
          <p:cNvPr id="11" name="Text 9"/>
          <p:cNvSpPr/>
          <p:nvPr/>
        </p:nvSpPr>
        <p:spPr>
          <a:xfrm>
            <a:off x="914400" y="457200"/>
            <a:ext cx="5303520" cy="347472"/>
          </a:xfrm>
          <a:prstGeom prst="rect">
            <a:avLst/>
          </a:prstGeom>
          <a:noFill/>
          <a:ln/>
        </p:spPr>
        <p:txBody>
          <a:bodyPr wrap="square" rtlCol="0" anchor="ctr"/>
          <a:lstStyle/>
          <a:p>
            <a:pPr algn="l" indent="0" marL="0">
              <a:buNone/>
            </a:pPr>
            <a:r>
              <a:rPr lang="en-US" sz="1000" spc="400" kern="0" dirty="0">
                <a:solidFill>
                  <a:srgbClr val="8D99AE"/>
                </a:solidFill>
                <a:latin typeface="Courier New" pitchFamily="34" charset="0"/>
                <a:ea typeface="Courier New" pitchFamily="34" charset="-122"/>
                <a:cs typeface="Courier New" pitchFamily="34" charset="-120"/>
              </a:rPr>
              <a:t>PHONOLOGY  ·  PHONETICS  ·  ENGLISH</a:t>
            </a:r>
            <a:endParaRPr lang="en-US" sz="1000" dirty="0"/>
          </a:p>
        </p:txBody>
      </p:sp>
      <p:sp>
        <p:nvSpPr>
          <p:cNvPr id="12" name="Text 10"/>
          <p:cNvSpPr/>
          <p:nvPr/>
        </p:nvSpPr>
        <p:spPr>
          <a:xfrm>
            <a:off x="914400" y="868680"/>
            <a:ext cx="5303520" cy="594360"/>
          </a:xfrm>
          <a:prstGeom prst="rect">
            <a:avLst/>
          </a:prstGeom>
          <a:noFill/>
          <a:ln/>
        </p:spPr>
        <p:txBody>
          <a:bodyPr wrap="square" rtlCol="0" anchor="ctr"/>
          <a:lstStyle/>
          <a:p>
            <a:pPr algn="l" indent="0" marL="0">
              <a:buNone/>
            </a:pPr>
            <a:r>
              <a:rPr lang="en-US" sz="2600" dirty="0">
                <a:solidFill>
                  <a:srgbClr val="8D99AE"/>
                </a:solidFill>
                <a:latin typeface="Arial" pitchFamily="34" charset="0"/>
                <a:ea typeface="Arial" pitchFamily="34" charset="-122"/>
                <a:cs typeface="Arial" pitchFamily="34" charset="-120"/>
              </a:rPr>
              <a:t>The Notion of</a:t>
            </a:r>
            <a:endParaRPr lang="en-US" sz="2600" dirty="0"/>
          </a:p>
        </p:txBody>
      </p:sp>
      <p:sp>
        <p:nvSpPr>
          <p:cNvPr id="13" name="Text 11"/>
          <p:cNvSpPr/>
          <p:nvPr/>
        </p:nvSpPr>
        <p:spPr>
          <a:xfrm>
            <a:off x="914400" y="1417320"/>
            <a:ext cx="5669280" cy="868680"/>
          </a:xfrm>
          <a:prstGeom prst="rect">
            <a:avLst/>
          </a:prstGeom>
          <a:noFill/>
          <a:ln/>
        </p:spPr>
        <p:txBody>
          <a:bodyPr wrap="square" rtlCol="0" anchor="ctr"/>
          <a:lstStyle/>
          <a:p>
            <a:pPr algn="l" indent="0" marL="0">
              <a:buNone/>
            </a:pPr>
            <a:r>
              <a:rPr lang="en-US" sz="6200" b="1" dirty="0">
                <a:solidFill>
                  <a:srgbClr val="E8F400"/>
                </a:solidFill>
                <a:latin typeface="Arial Black" pitchFamily="34" charset="0"/>
                <a:ea typeface="Arial Black" pitchFamily="34" charset="-122"/>
                <a:cs typeface="Arial Black" pitchFamily="34" charset="-120"/>
              </a:rPr>
              <a:t>ALLOPHONE</a:t>
            </a:r>
            <a:endParaRPr lang="en-US" sz="6200" dirty="0"/>
          </a:p>
        </p:txBody>
      </p:sp>
      <p:sp>
        <p:nvSpPr>
          <p:cNvPr id="14" name="Text 12"/>
          <p:cNvSpPr/>
          <p:nvPr/>
        </p:nvSpPr>
        <p:spPr>
          <a:xfrm>
            <a:off x="914400" y="2304288"/>
            <a:ext cx="5303520" cy="548640"/>
          </a:xfrm>
          <a:prstGeom prst="rect">
            <a:avLst/>
          </a:prstGeom>
          <a:noFill/>
          <a:ln/>
        </p:spPr>
        <p:txBody>
          <a:bodyPr wrap="square" rtlCol="0" anchor="ctr"/>
          <a:lstStyle/>
          <a:p>
            <a:pPr algn="l" indent="0" marL="0">
              <a:buNone/>
            </a:pPr>
            <a:r>
              <a:rPr lang="en-US" sz="2600" i="1" dirty="0">
                <a:solidFill>
                  <a:srgbClr val="FAFAFA"/>
                </a:solidFill>
                <a:latin typeface="Arial" pitchFamily="34" charset="0"/>
                <a:ea typeface="Arial" pitchFamily="34" charset="-122"/>
                <a:cs typeface="Arial" pitchFamily="34" charset="-120"/>
              </a:rPr>
              <a:t>in English</a:t>
            </a:r>
            <a:endParaRPr lang="en-US" sz="2600" dirty="0"/>
          </a:p>
        </p:txBody>
      </p:sp>
      <p:sp>
        <p:nvSpPr>
          <p:cNvPr id="15" name="Text 13"/>
          <p:cNvSpPr/>
          <p:nvPr/>
        </p:nvSpPr>
        <p:spPr>
          <a:xfrm>
            <a:off x="914400" y="4343400"/>
            <a:ext cx="5303520" cy="384048"/>
          </a:xfrm>
          <a:prstGeom prst="rect">
            <a:avLst/>
          </a:prstGeom>
          <a:noFill/>
          <a:ln/>
        </p:spPr>
        <p:txBody>
          <a:bodyPr wrap="square" rtlCol="0" anchor="ctr"/>
          <a:lstStyle/>
          <a:p>
            <a:pPr algn="l" indent="0" marL="0">
              <a:buNone/>
            </a:pPr>
            <a:r>
              <a:rPr lang="en-US" sz="1400" i="1" dirty="0">
                <a:solidFill>
                  <a:srgbClr val="A8DADC"/>
                </a:solidFill>
                <a:latin typeface="Arial" pitchFamily="34" charset="0"/>
                <a:ea typeface="Arial" pitchFamily="34" charset="-122"/>
                <a:cs typeface="Arial" pitchFamily="34" charset="-120"/>
              </a:rPr>
              <a:t>How one phoneme wears many faces</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A0A14"/>
        </a:solidFill>
      </p:bgPr>
    </p:bg>
    <p:spTree>
      <p:nvGrpSpPr>
        <p:cNvPr id="1" name=""/>
        <p:cNvGrpSpPr/>
        <p:nvPr/>
      </p:nvGrpSpPr>
      <p:grpSpPr>
        <a:xfrm>
          <a:off x="0" y="0"/>
          <a:ext cx="0" cy="0"/>
          <a:chOff x="0" y="0"/>
          <a:chExt cx="0" cy="0"/>
        </a:xfrm>
      </p:grpSpPr>
      <p:sp>
        <p:nvSpPr>
          <p:cNvPr id="2" name="Shape 0"/>
          <p:cNvSpPr/>
          <p:nvPr/>
        </p:nvSpPr>
        <p:spPr>
          <a:xfrm>
            <a:off x="0" y="0"/>
            <a:ext cx="502920" cy="5143500"/>
          </a:xfrm>
          <a:prstGeom prst="rect">
            <a:avLst/>
          </a:prstGeom>
          <a:solidFill>
            <a:srgbClr val="E8F400"/>
          </a:solidFill>
          <a:ln w="12700">
            <a:solidFill>
              <a:srgbClr val="E8F400"/>
            </a:solidFill>
            <a:prstDash val="solid"/>
          </a:ln>
        </p:spPr>
      </p:sp>
      <p:sp>
        <p:nvSpPr>
          <p:cNvPr id="3" name="Text 1"/>
          <p:cNvSpPr/>
          <p:nvPr/>
        </p:nvSpPr>
        <p:spPr>
          <a:xfrm>
            <a:off x="365760" y="182880"/>
            <a:ext cx="8412480" cy="4754880"/>
          </a:xfrm>
          <a:prstGeom prst="rect">
            <a:avLst/>
          </a:prstGeom>
          <a:noFill/>
          <a:ln/>
        </p:spPr>
        <p:txBody>
          <a:bodyPr wrap="square" rtlCol="0" anchor="ctr"/>
          <a:lstStyle/>
          <a:p>
            <a:pPr algn="ctr" indent="0" marL="0">
              <a:buNone/>
            </a:pPr>
            <a:r>
              <a:rPr lang="en-US" sz="16000" dirty="0">
                <a:solidFill>
                  <a:srgbClr val="2B2D42"/>
                </a:solidFill>
                <a:latin typeface="Courier New" pitchFamily="34" charset="0"/>
                <a:ea typeface="Courier New" pitchFamily="34" charset="-122"/>
                <a:cs typeface="Courier New" pitchFamily="34" charset="-120"/>
              </a:rPr>
              <a:t>[                    ]</a:t>
            </a:r>
            <a:endParaRPr lang="en-US" sz="16000" dirty="0"/>
          </a:p>
        </p:txBody>
      </p:sp>
      <p:sp>
        <p:nvSpPr>
          <p:cNvPr id="4" name="Text 2"/>
          <p:cNvSpPr/>
          <p:nvPr/>
        </p:nvSpPr>
        <p:spPr>
          <a:xfrm>
            <a:off x="731520" y="347472"/>
            <a:ext cx="8046720" cy="420624"/>
          </a:xfrm>
          <a:prstGeom prst="rect">
            <a:avLst/>
          </a:prstGeom>
          <a:noFill/>
          <a:ln/>
        </p:spPr>
        <p:txBody>
          <a:bodyPr wrap="square" rtlCol="0" anchor="ctr"/>
          <a:lstStyle/>
          <a:p>
            <a:pPr algn="l" indent="0" marL="0">
              <a:buNone/>
            </a:pPr>
            <a:r>
              <a:rPr lang="en-US" sz="1300" b="1" spc="700" kern="0" dirty="0">
                <a:solidFill>
                  <a:srgbClr val="E8F400"/>
                </a:solidFill>
                <a:latin typeface="Arial Black" pitchFamily="34" charset="0"/>
                <a:ea typeface="Arial Black" pitchFamily="34" charset="-122"/>
                <a:cs typeface="Arial Black" pitchFamily="34" charset="-120"/>
              </a:rPr>
              <a:t>CONCLUSION</a:t>
            </a:r>
            <a:endParaRPr lang="en-US" sz="1300" dirty="0"/>
          </a:p>
        </p:txBody>
      </p:sp>
      <p:sp>
        <p:nvSpPr>
          <p:cNvPr id="5" name="Shape 3"/>
          <p:cNvSpPr/>
          <p:nvPr/>
        </p:nvSpPr>
        <p:spPr>
          <a:xfrm>
            <a:off x="731520" y="841248"/>
            <a:ext cx="7315200" cy="54864"/>
          </a:xfrm>
          <a:prstGeom prst="rect">
            <a:avLst/>
          </a:prstGeom>
          <a:solidFill>
            <a:srgbClr val="2B2D42"/>
          </a:solidFill>
          <a:ln w="12700">
            <a:solidFill>
              <a:srgbClr val="2B2D42"/>
            </a:solidFill>
            <a:prstDash val="solid"/>
          </a:ln>
        </p:spPr>
      </p:sp>
      <p:sp>
        <p:nvSpPr>
          <p:cNvPr id="6" name="Text 4"/>
          <p:cNvSpPr/>
          <p:nvPr/>
        </p:nvSpPr>
        <p:spPr>
          <a:xfrm>
            <a:off x="731520" y="1005840"/>
            <a:ext cx="8046720" cy="3840480"/>
          </a:xfrm>
          <a:prstGeom prst="rect">
            <a:avLst/>
          </a:prstGeom>
          <a:noFill/>
          <a:ln/>
        </p:spPr>
        <p:txBody>
          <a:bodyPr wrap="square" rtlCol="0" anchor="ctr"/>
          <a:lstStyle/>
          <a:p>
            <a:pPr algn="l" indent="0" marL="0">
              <a:lnSpc>
                <a:spcPct val="145000"/>
              </a:lnSpc>
              <a:buNone/>
            </a:pPr>
            <a:r>
              <a:rPr lang="en-US" sz="2000" dirty="0">
                <a:solidFill>
                  <a:srgbClr val="FAFAFA"/>
                </a:solidFill>
                <a:latin typeface="Arial" pitchFamily="34" charset="0"/>
                <a:ea typeface="Arial" pitchFamily="34" charset="-122"/>
                <a:cs typeface="Arial" pitchFamily="34" charset="-120"/>
              </a:rPr>
              <a:t>The notion of the allophone reveals that what we hear in speech is always richer than what our minds store. English phonemes — like /p/, /l/, /t/, and /n/ — are realised as families of distinct but related sounds whose distribution is governed by systematic, predictable rules. Understanding allophones is fundamental to both phonological theory and practical applications in language teaching, speech technology, and clinical linguistics.</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AFA"/>
        </a:solidFill>
      </p:bgPr>
    </p:bg>
    <p:spTree>
      <p:nvGrpSpPr>
        <p:cNvPr id="1" name=""/>
        <p:cNvGrpSpPr/>
        <p:nvPr/>
      </p:nvGrpSpPr>
      <p:grpSpPr>
        <a:xfrm>
          <a:off x="0" y="0"/>
          <a:ext cx="0" cy="0"/>
          <a:chOff x="0" y="0"/>
          <a:chExt cx="0" cy="0"/>
        </a:xfrm>
      </p:grpSpPr>
      <p:sp>
        <p:nvSpPr>
          <p:cNvPr id="2" name="Shape 0"/>
          <p:cNvSpPr/>
          <p:nvPr/>
        </p:nvSpPr>
        <p:spPr>
          <a:xfrm>
            <a:off x="5943600" y="0"/>
            <a:ext cx="3200400" cy="5143500"/>
          </a:xfrm>
          <a:prstGeom prst="rect">
            <a:avLst/>
          </a:prstGeom>
          <a:solidFill>
            <a:srgbClr val="1B2CC1"/>
          </a:solidFill>
          <a:ln w="12700">
            <a:solidFill>
              <a:srgbClr val="1B2CC1"/>
            </a:solidFill>
            <a:prstDash val="solid"/>
          </a:ln>
        </p:spPr>
      </p:sp>
      <p:sp>
        <p:nvSpPr>
          <p:cNvPr id="3" name="Shape 1"/>
          <p:cNvSpPr/>
          <p:nvPr/>
        </p:nvSpPr>
        <p:spPr>
          <a:xfrm>
            <a:off x="7589520" y="0"/>
            <a:ext cx="1554480" cy="5143500"/>
          </a:xfrm>
          <a:prstGeom prst="rect">
            <a:avLst/>
          </a:prstGeom>
          <a:solidFill>
            <a:srgbClr val="12122A"/>
          </a:solidFill>
          <a:ln w="12700">
            <a:solidFill>
              <a:srgbClr val="12122A"/>
            </a:solidFill>
            <a:prstDash val="solid"/>
          </a:ln>
        </p:spPr>
      </p:sp>
      <p:sp>
        <p:nvSpPr>
          <p:cNvPr id="4" name="Text 2"/>
          <p:cNvSpPr/>
          <p:nvPr/>
        </p:nvSpPr>
        <p:spPr>
          <a:xfrm>
            <a:off x="7635240" y="228600"/>
            <a:ext cx="1417320" cy="731520"/>
          </a:xfrm>
          <a:prstGeom prst="rect">
            <a:avLst/>
          </a:prstGeom>
          <a:noFill/>
          <a:ln/>
        </p:spPr>
        <p:txBody>
          <a:bodyPr wrap="square" rtlCol="0" anchor="ctr"/>
          <a:lstStyle/>
          <a:p>
            <a:pPr algn="ctr" indent="0" marL="0">
              <a:buNone/>
            </a:pPr>
            <a:r>
              <a:rPr lang="en-US" sz="4200" b="1" dirty="0">
                <a:solidFill>
                  <a:srgbClr val="1B2CC1"/>
                </a:solidFill>
                <a:latin typeface="Arial Black" pitchFamily="34" charset="0"/>
                <a:ea typeface="Arial Black" pitchFamily="34" charset="-122"/>
                <a:cs typeface="Arial Black" pitchFamily="34" charset="-120"/>
              </a:rPr>
              <a:t>02</a:t>
            </a:r>
            <a:endParaRPr lang="en-US" sz="4200" dirty="0"/>
          </a:p>
        </p:txBody>
      </p:sp>
      <p:sp>
        <p:nvSpPr>
          <p:cNvPr id="5" name="Text 3"/>
          <p:cNvSpPr/>
          <p:nvPr/>
        </p:nvSpPr>
        <p:spPr>
          <a:xfrm>
            <a:off x="411480" y="228600"/>
            <a:ext cx="5394960" cy="658368"/>
          </a:xfrm>
          <a:prstGeom prst="rect">
            <a:avLst/>
          </a:prstGeom>
          <a:noFill/>
          <a:ln/>
        </p:spPr>
        <p:txBody>
          <a:bodyPr wrap="square" rtlCol="0" anchor="ctr"/>
          <a:lstStyle/>
          <a:p>
            <a:pPr algn="l" indent="0" marL="0">
              <a:buNone/>
            </a:pPr>
            <a:r>
              <a:rPr lang="en-US" sz="3600" b="1" dirty="0">
                <a:solidFill>
                  <a:srgbClr val="0A0A14"/>
                </a:solidFill>
                <a:latin typeface="Arial Black" pitchFamily="34" charset="0"/>
                <a:ea typeface="Arial Black" pitchFamily="34" charset="-122"/>
                <a:cs typeface="Arial Black" pitchFamily="34" charset="-120"/>
              </a:rPr>
              <a:t>The Core Concept</a:t>
            </a:r>
            <a:endParaRPr lang="en-US" sz="3600" dirty="0"/>
          </a:p>
        </p:txBody>
      </p:sp>
      <p:sp>
        <p:nvSpPr>
          <p:cNvPr id="6" name="Shape 4"/>
          <p:cNvSpPr/>
          <p:nvPr/>
        </p:nvSpPr>
        <p:spPr>
          <a:xfrm>
            <a:off x="411480" y="941832"/>
            <a:ext cx="3200400" cy="64008"/>
          </a:xfrm>
          <a:prstGeom prst="rect">
            <a:avLst/>
          </a:prstGeom>
          <a:solidFill>
            <a:srgbClr val="E8F400"/>
          </a:solidFill>
          <a:ln w="12700">
            <a:solidFill>
              <a:srgbClr val="E8F400"/>
            </a:solidFill>
            <a:prstDash val="solid"/>
          </a:ln>
        </p:spPr>
      </p:sp>
      <p:sp>
        <p:nvSpPr>
          <p:cNvPr id="7" name="Shape 5"/>
          <p:cNvSpPr/>
          <p:nvPr/>
        </p:nvSpPr>
        <p:spPr>
          <a:xfrm>
            <a:off x="411480" y="1143000"/>
            <a:ext cx="5349240" cy="1005840"/>
          </a:xfrm>
          <a:prstGeom prst="rect">
            <a:avLst/>
          </a:prstGeom>
          <a:solidFill>
            <a:srgbClr val="0A0A14"/>
          </a:solidFill>
          <a:ln w="12700">
            <a:solidFill>
              <a:srgbClr val="0A0A14"/>
            </a:solidFill>
            <a:prstDash val="solid"/>
          </a:ln>
        </p:spPr>
      </p:sp>
      <p:sp>
        <p:nvSpPr>
          <p:cNvPr id="8" name="Text 6"/>
          <p:cNvSpPr/>
          <p:nvPr/>
        </p:nvSpPr>
        <p:spPr>
          <a:xfrm>
            <a:off x="548640" y="1207008"/>
            <a:ext cx="5074920" cy="822960"/>
          </a:xfrm>
          <a:prstGeom prst="rect">
            <a:avLst/>
          </a:prstGeom>
          <a:noFill/>
          <a:ln/>
        </p:spPr>
        <p:txBody>
          <a:bodyPr wrap="square" rtlCol="0" anchor="ctr"/>
          <a:lstStyle/>
          <a:p>
            <a:pPr algn="l" indent="0" marL="0">
              <a:buNone/>
            </a:pPr>
            <a:r>
              <a:rPr lang="en-US" sz="1600" i="1" dirty="0">
                <a:solidFill>
                  <a:srgbClr val="E8F400"/>
                </a:solidFill>
                <a:latin typeface="Arial" pitchFamily="34" charset="0"/>
                <a:ea typeface="Arial" pitchFamily="34" charset="-122"/>
                <a:cs typeface="Arial" pitchFamily="34" charset="-120"/>
              </a:rPr>
              <a:t>An allophone is a phonetically distinct variant of a phoneme that does not change word meaning — its occurrence is predictable by phonological context.</a:t>
            </a:r>
            <a:endParaRPr lang="en-US" sz="1600" dirty="0"/>
          </a:p>
        </p:txBody>
      </p:sp>
      <p:sp>
        <p:nvSpPr>
          <p:cNvPr id="9" name="Shape 7"/>
          <p:cNvSpPr/>
          <p:nvPr/>
        </p:nvSpPr>
        <p:spPr>
          <a:xfrm>
            <a:off x="411480" y="2377440"/>
            <a:ext cx="502920" cy="1051560"/>
          </a:xfrm>
          <a:prstGeom prst="rect">
            <a:avLst/>
          </a:prstGeom>
          <a:solidFill>
            <a:srgbClr val="1B2CC1"/>
          </a:solidFill>
          <a:ln w="12700">
            <a:solidFill>
              <a:srgbClr val="1B2CC1"/>
            </a:solidFill>
            <a:prstDash val="solid"/>
          </a:ln>
        </p:spPr>
      </p:sp>
      <p:sp>
        <p:nvSpPr>
          <p:cNvPr id="10" name="Text 8"/>
          <p:cNvSpPr/>
          <p:nvPr/>
        </p:nvSpPr>
        <p:spPr>
          <a:xfrm>
            <a:off x="411480" y="2468880"/>
            <a:ext cx="502920" cy="822960"/>
          </a:xfrm>
          <a:prstGeom prst="rect">
            <a:avLst/>
          </a:prstGeom>
          <a:noFill/>
          <a:ln/>
        </p:spPr>
        <p:txBody>
          <a:bodyPr wrap="square" rtlCol="0" anchor="ctr"/>
          <a:lstStyle/>
          <a:p>
            <a:pPr algn="ctr" indent="0" marL="0">
              <a:buNone/>
            </a:pPr>
            <a:r>
              <a:rPr lang="en-US" sz="1700" b="1" dirty="0">
                <a:solidFill>
                  <a:srgbClr val="FAFAFA"/>
                </a:solidFill>
                <a:latin typeface="Courier New" pitchFamily="34" charset="0"/>
                <a:ea typeface="Courier New" pitchFamily="34" charset="-122"/>
                <a:cs typeface="Courier New" pitchFamily="34" charset="-120"/>
              </a:rPr>
              <a:t>/p/</a:t>
            </a:r>
            <a:endParaRPr lang="en-US" sz="1700" dirty="0"/>
          </a:p>
        </p:txBody>
      </p:sp>
      <p:sp>
        <p:nvSpPr>
          <p:cNvPr id="11" name="Text 9"/>
          <p:cNvSpPr/>
          <p:nvPr/>
        </p:nvSpPr>
        <p:spPr>
          <a:xfrm>
            <a:off x="1051560" y="2423160"/>
            <a:ext cx="4663440" cy="384048"/>
          </a:xfrm>
          <a:prstGeom prst="rect">
            <a:avLst/>
          </a:prstGeom>
          <a:noFill/>
          <a:ln/>
        </p:spPr>
        <p:txBody>
          <a:bodyPr wrap="square" rtlCol="0" anchor="ctr"/>
          <a:lstStyle/>
          <a:p>
            <a:pPr algn="l" indent="0" marL="0">
              <a:buNone/>
            </a:pPr>
            <a:r>
              <a:rPr lang="en-US" sz="1800" b="1" dirty="0">
                <a:solidFill>
                  <a:srgbClr val="0A0A14"/>
                </a:solidFill>
                <a:latin typeface="Arial Black" pitchFamily="34" charset="0"/>
                <a:ea typeface="Arial Black" pitchFamily="34" charset="-122"/>
                <a:cs typeface="Arial Black" pitchFamily="34" charset="-120"/>
              </a:rPr>
              <a:t>PHONEME</a:t>
            </a:r>
            <a:endParaRPr lang="en-US" sz="1800" dirty="0"/>
          </a:p>
        </p:txBody>
      </p:sp>
      <p:sp>
        <p:nvSpPr>
          <p:cNvPr id="12" name="Text 10"/>
          <p:cNvSpPr/>
          <p:nvPr/>
        </p:nvSpPr>
        <p:spPr>
          <a:xfrm>
            <a:off x="1051560" y="2852928"/>
            <a:ext cx="4663440" cy="502920"/>
          </a:xfrm>
          <a:prstGeom prst="rect">
            <a:avLst/>
          </a:prstGeom>
          <a:noFill/>
          <a:ln/>
        </p:spPr>
        <p:txBody>
          <a:bodyPr wrap="square" rtlCol="0" anchor="ctr"/>
          <a:lstStyle/>
          <a:p>
            <a:pPr algn="l" indent="0" marL="0">
              <a:buNone/>
            </a:pPr>
            <a:r>
              <a:rPr lang="en-US" sz="1300" dirty="0">
                <a:solidFill>
                  <a:srgbClr val="8D99AE"/>
                </a:solidFill>
                <a:latin typeface="Arial" pitchFamily="34" charset="0"/>
                <a:ea typeface="Arial" pitchFamily="34" charset="-122"/>
                <a:cs typeface="Arial" pitchFamily="34" charset="-120"/>
              </a:rPr>
              <a:t>Abstract mental category</a:t>
            </a:r>
            <a:endParaRPr lang="en-US" sz="1300" dirty="0"/>
          </a:p>
          <a:p>
            <a:pPr algn="l" indent="0" marL="0">
              <a:buNone/>
            </a:pPr>
            <a:r>
              <a:rPr lang="en-US" sz="1300" dirty="0">
                <a:solidFill>
                  <a:srgbClr val="8D99AE"/>
                </a:solidFill>
                <a:latin typeface="Arial" pitchFamily="34" charset="0"/>
                <a:ea typeface="Arial" pitchFamily="34" charset="-122"/>
                <a:cs typeface="Arial" pitchFamily="34" charset="-120"/>
              </a:rPr>
              <a:t>stored in the mind</a:t>
            </a:r>
            <a:endParaRPr lang="en-US" sz="1300" dirty="0"/>
          </a:p>
        </p:txBody>
      </p:sp>
      <p:sp>
        <p:nvSpPr>
          <p:cNvPr id="13" name="Shape 11"/>
          <p:cNvSpPr/>
          <p:nvPr/>
        </p:nvSpPr>
        <p:spPr>
          <a:xfrm>
            <a:off x="411480" y="3657600"/>
            <a:ext cx="502920" cy="1051560"/>
          </a:xfrm>
          <a:prstGeom prst="rect">
            <a:avLst/>
          </a:prstGeom>
          <a:solidFill>
            <a:srgbClr val="E63946"/>
          </a:solidFill>
          <a:ln w="12700">
            <a:solidFill>
              <a:srgbClr val="E63946"/>
            </a:solidFill>
            <a:prstDash val="solid"/>
          </a:ln>
        </p:spPr>
      </p:sp>
      <p:sp>
        <p:nvSpPr>
          <p:cNvPr id="14" name="Text 12"/>
          <p:cNvSpPr/>
          <p:nvPr/>
        </p:nvSpPr>
        <p:spPr>
          <a:xfrm>
            <a:off x="411480" y="3749040"/>
            <a:ext cx="502920" cy="822960"/>
          </a:xfrm>
          <a:prstGeom prst="rect">
            <a:avLst/>
          </a:prstGeom>
          <a:noFill/>
          <a:ln/>
        </p:spPr>
        <p:txBody>
          <a:bodyPr wrap="square" rtlCol="0" anchor="ctr"/>
          <a:lstStyle/>
          <a:p>
            <a:pPr algn="ctr" indent="0" marL="0">
              <a:buNone/>
            </a:pPr>
            <a:r>
              <a:rPr lang="en-US" sz="1700" b="1" dirty="0">
                <a:solidFill>
                  <a:srgbClr val="FAFAFA"/>
                </a:solidFill>
                <a:latin typeface="Courier New" pitchFamily="34" charset="0"/>
                <a:ea typeface="Courier New" pitchFamily="34" charset="-122"/>
                <a:cs typeface="Courier New" pitchFamily="34" charset="-120"/>
              </a:rPr>
              <a:t>[pʰ] [p]</a:t>
            </a:r>
            <a:endParaRPr lang="en-US" sz="1700" dirty="0"/>
          </a:p>
        </p:txBody>
      </p:sp>
      <p:sp>
        <p:nvSpPr>
          <p:cNvPr id="15" name="Text 13"/>
          <p:cNvSpPr/>
          <p:nvPr/>
        </p:nvSpPr>
        <p:spPr>
          <a:xfrm>
            <a:off x="1051560" y="3703320"/>
            <a:ext cx="4663440" cy="384048"/>
          </a:xfrm>
          <a:prstGeom prst="rect">
            <a:avLst/>
          </a:prstGeom>
          <a:noFill/>
          <a:ln/>
        </p:spPr>
        <p:txBody>
          <a:bodyPr wrap="square" rtlCol="0" anchor="ctr"/>
          <a:lstStyle/>
          <a:p>
            <a:pPr algn="l" indent="0" marL="0">
              <a:buNone/>
            </a:pPr>
            <a:r>
              <a:rPr lang="en-US" sz="1800" b="1" dirty="0">
                <a:solidFill>
                  <a:srgbClr val="0A0A14"/>
                </a:solidFill>
                <a:latin typeface="Arial Black" pitchFamily="34" charset="0"/>
                <a:ea typeface="Arial Black" pitchFamily="34" charset="-122"/>
                <a:cs typeface="Arial Black" pitchFamily="34" charset="-120"/>
              </a:rPr>
              <a:t>ALLOPHONE</a:t>
            </a:r>
            <a:endParaRPr lang="en-US" sz="1800" dirty="0"/>
          </a:p>
        </p:txBody>
      </p:sp>
      <p:sp>
        <p:nvSpPr>
          <p:cNvPr id="16" name="Text 14"/>
          <p:cNvSpPr/>
          <p:nvPr/>
        </p:nvSpPr>
        <p:spPr>
          <a:xfrm>
            <a:off x="1051560" y="4133088"/>
            <a:ext cx="4663440" cy="502920"/>
          </a:xfrm>
          <a:prstGeom prst="rect">
            <a:avLst/>
          </a:prstGeom>
          <a:noFill/>
          <a:ln/>
        </p:spPr>
        <p:txBody>
          <a:bodyPr wrap="square" rtlCol="0" anchor="ctr"/>
          <a:lstStyle/>
          <a:p>
            <a:pPr algn="l" indent="0" marL="0">
              <a:buNone/>
            </a:pPr>
            <a:r>
              <a:rPr lang="en-US" sz="1300" dirty="0">
                <a:solidFill>
                  <a:srgbClr val="8D99AE"/>
                </a:solidFill>
                <a:latin typeface="Arial" pitchFamily="34" charset="0"/>
                <a:ea typeface="Arial" pitchFamily="34" charset="-122"/>
                <a:cs typeface="Arial" pitchFamily="34" charset="-120"/>
              </a:rPr>
              <a:t>Physical realisation</a:t>
            </a:r>
            <a:endParaRPr lang="en-US" sz="1300" dirty="0"/>
          </a:p>
          <a:p>
            <a:pPr algn="l" indent="0" marL="0">
              <a:buNone/>
            </a:pPr>
            <a:r>
              <a:rPr lang="en-US" sz="1300" dirty="0">
                <a:solidFill>
                  <a:srgbClr val="8D99AE"/>
                </a:solidFill>
                <a:latin typeface="Arial" pitchFamily="34" charset="0"/>
                <a:ea typeface="Arial" pitchFamily="34" charset="-122"/>
                <a:cs typeface="Arial" pitchFamily="34" charset="-120"/>
              </a:rPr>
              <a:t>heard in speech</a:t>
            </a:r>
            <a:endParaRPr lang="en-US" sz="1300" dirty="0"/>
          </a:p>
        </p:txBody>
      </p:sp>
      <p:sp>
        <p:nvSpPr>
          <p:cNvPr id="17" name="Text 15"/>
          <p:cNvSpPr/>
          <p:nvPr/>
        </p:nvSpPr>
        <p:spPr>
          <a:xfrm>
            <a:off x="6035040" y="1097280"/>
            <a:ext cx="1508760" cy="1005840"/>
          </a:xfrm>
          <a:prstGeom prst="rect">
            <a:avLst/>
          </a:prstGeom>
          <a:noFill/>
          <a:ln/>
        </p:spPr>
        <p:txBody>
          <a:bodyPr wrap="square" rtlCol="0" anchor="ctr"/>
          <a:lstStyle/>
          <a:p>
            <a:pPr algn="ctr" indent="0" marL="0">
              <a:buNone/>
            </a:pPr>
            <a:r>
              <a:rPr lang="en-US" sz="6000" b="1" dirty="0">
                <a:solidFill>
                  <a:srgbClr val="E8F400"/>
                </a:solidFill>
                <a:latin typeface="Courier New" pitchFamily="34" charset="0"/>
                <a:ea typeface="Courier New" pitchFamily="34" charset="-122"/>
                <a:cs typeface="Courier New" pitchFamily="34" charset="-120"/>
              </a:rPr>
              <a:t>/p/</a:t>
            </a:r>
            <a:endParaRPr lang="en-US" sz="6000" dirty="0"/>
          </a:p>
        </p:txBody>
      </p:sp>
      <p:sp>
        <p:nvSpPr>
          <p:cNvPr id="18" name="Shape 16"/>
          <p:cNvSpPr/>
          <p:nvPr/>
        </p:nvSpPr>
        <p:spPr>
          <a:xfrm>
            <a:off x="6172200" y="2240280"/>
            <a:ext cx="1188720" cy="54864"/>
          </a:xfrm>
          <a:prstGeom prst="rect">
            <a:avLst/>
          </a:prstGeom>
          <a:solidFill>
            <a:srgbClr val="A8DADC"/>
          </a:solidFill>
          <a:ln w="12700">
            <a:solidFill>
              <a:srgbClr val="A8DADC"/>
            </a:solidFill>
            <a:prstDash val="solid"/>
          </a:ln>
        </p:spPr>
      </p:sp>
      <p:sp>
        <p:nvSpPr>
          <p:cNvPr id="19" name="Text 17"/>
          <p:cNvSpPr/>
          <p:nvPr/>
        </p:nvSpPr>
        <p:spPr>
          <a:xfrm>
            <a:off x="5989320" y="2423160"/>
            <a:ext cx="1600200" cy="2103120"/>
          </a:xfrm>
          <a:prstGeom prst="rect">
            <a:avLst/>
          </a:prstGeom>
          <a:noFill/>
          <a:ln/>
        </p:spPr>
        <p:txBody>
          <a:bodyPr wrap="square" rtlCol="0" anchor="ctr"/>
          <a:lstStyle/>
          <a:p>
            <a:pPr algn="ctr" indent="0" marL="0">
              <a:buNone/>
            </a:pPr>
            <a:r>
              <a:rPr lang="en-US" sz="2600" dirty="0">
                <a:solidFill>
                  <a:srgbClr val="FAFAFA"/>
                </a:solidFill>
                <a:latin typeface="Courier New" pitchFamily="34" charset="0"/>
                <a:ea typeface="Courier New" pitchFamily="34" charset="-122"/>
                <a:cs typeface="Courier New" pitchFamily="34" charset="-120"/>
              </a:rPr>
              <a:t>[pʰ]</a:t>
            </a:r>
            <a:endParaRPr lang="en-US" sz="2600" dirty="0"/>
          </a:p>
          <a:p>
            <a:pPr algn="ctr" indent="0" marL="0">
              <a:buNone/>
            </a:pPr>
            <a:r>
              <a:rPr lang="en-US" sz="2600" dirty="0">
                <a:solidFill>
                  <a:srgbClr val="FAFAFA"/>
                </a:solidFill>
                <a:latin typeface="Courier New" pitchFamily="34" charset="0"/>
                <a:ea typeface="Courier New" pitchFamily="34" charset="-122"/>
                <a:cs typeface="Courier New" pitchFamily="34" charset="-120"/>
              </a:rPr>
              <a:t>[p˭]</a:t>
            </a:r>
            <a:endParaRPr lang="en-US" sz="2600" dirty="0"/>
          </a:p>
          <a:p>
            <a:pPr algn="ctr" indent="0" marL="0">
              <a:buNone/>
            </a:pPr>
            <a:r>
              <a:rPr lang="en-US" sz="2600" dirty="0">
                <a:solidFill>
                  <a:srgbClr val="FAFAFA"/>
                </a:solidFill>
                <a:latin typeface="Courier New" pitchFamily="34" charset="0"/>
                <a:ea typeface="Courier New" pitchFamily="34" charset="-122"/>
                <a:cs typeface="Courier New" pitchFamily="34" charset="-120"/>
              </a:rPr>
              <a:t>[p̚]</a:t>
            </a:r>
            <a:endParaRPr lang="en-US" sz="2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122A"/>
        </a:solidFill>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F5D4"/>
          </a:solidFill>
          <a:ln w="12700">
            <a:solidFill>
              <a:srgbClr val="00F5D4"/>
            </a:solidFill>
            <a:prstDash val="solid"/>
          </a:ln>
        </p:spPr>
      </p:sp>
      <p:sp>
        <p:nvSpPr>
          <p:cNvPr id="3" name="Text 1"/>
          <p:cNvSpPr/>
          <p:nvPr/>
        </p:nvSpPr>
        <p:spPr>
          <a:xfrm>
            <a:off x="411480" y="201168"/>
            <a:ext cx="8321040" cy="621792"/>
          </a:xfrm>
          <a:prstGeom prst="rect">
            <a:avLst/>
          </a:prstGeom>
          <a:noFill/>
          <a:ln/>
        </p:spPr>
        <p:txBody>
          <a:bodyPr wrap="square" rtlCol="0" anchor="ctr"/>
          <a:lstStyle/>
          <a:p>
            <a:pPr algn="l" indent="0" marL="0">
              <a:buNone/>
            </a:pPr>
            <a:r>
              <a:rPr lang="en-US" sz="3000" b="1" dirty="0">
                <a:solidFill>
                  <a:srgbClr val="FAFAFA"/>
                </a:solidFill>
                <a:latin typeface="Arial Black" pitchFamily="34" charset="0"/>
                <a:ea typeface="Arial Black" pitchFamily="34" charset="-122"/>
                <a:cs typeface="Arial Black" pitchFamily="34" charset="-120"/>
              </a:rPr>
              <a:t>Two Types of Allophonic Variation</a:t>
            </a:r>
            <a:endParaRPr lang="en-US" sz="3000" dirty="0"/>
          </a:p>
        </p:txBody>
      </p:sp>
      <p:sp>
        <p:nvSpPr>
          <p:cNvPr id="4" name="Text 2"/>
          <p:cNvSpPr/>
          <p:nvPr/>
        </p:nvSpPr>
        <p:spPr>
          <a:xfrm>
            <a:off x="8321040" y="201168"/>
            <a:ext cx="685800" cy="502920"/>
          </a:xfrm>
          <a:prstGeom prst="rect">
            <a:avLst/>
          </a:prstGeom>
          <a:noFill/>
          <a:ln/>
        </p:spPr>
        <p:txBody>
          <a:bodyPr wrap="square" rtlCol="0" anchor="ctr"/>
          <a:lstStyle/>
          <a:p>
            <a:pPr algn="ctr" indent="0" marL="0">
              <a:buNone/>
            </a:pPr>
            <a:r>
              <a:rPr lang="en-US" sz="2200" b="1" dirty="0">
                <a:solidFill>
                  <a:srgbClr val="00F5D4"/>
                </a:solidFill>
                <a:latin typeface="Arial Black" pitchFamily="34" charset="0"/>
                <a:ea typeface="Arial Black" pitchFamily="34" charset="-122"/>
                <a:cs typeface="Arial Black" pitchFamily="34" charset="-120"/>
              </a:rPr>
              <a:t>03</a:t>
            </a:r>
            <a:endParaRPr lang="en-US" sz="2200" dirty="0"/>
          </a:p>
        </p:txBody>
      </p:sp>
      <p:sp>
        <p:nvSpPr>
          <p:cNvPr id="5" name="Shape 3"/>
          <p:cNvSpPr/>
          <p:nvPr/>
        </p:nvSpPr>
        <p:spPr>
          <a:xfrm>
            <a:off x="320040" y="1005840"/>
            <a:ext cx="4114800" cy="3886200"/>
          </a:xfrm>
          <a:prstGeom prst="rect">
            <a:avLst/>
          </a:prstGeom>
          <a:solidFill>
            <a:srgbClr val="2B2D42"/>
          </a:solidFill>
          <a:ln w="12700">
            <a:solidFill>
              <a:srgbClr val="00F5D4"/>
            </a:solidFill>
            <a:prstDash val="solid"/>
          </a:ln>
        </p:spPr>
      </p:sp>
      <p:sp>
        <p:nvSpPr>
          <p:cNvPr id="6" name="Shape 4"/>
          <p:cNvSpPr/>
          <p:nvPr/>
        </p:nvSpPr>
        <p:spPr>
          <a:xfrm>
            <a:off x="320040" y="1005840"/>
            <a:ext cx="4114800" cy="658368"/>
          </a:xfrm>
          <a:prstGeom prst="rect">
            <a:avLst/>
          </a:prstGeom>
          <a:solidFill>
            <a:srgbClr val="00F5D4"/>
          </a:solidFill>
          <a:ln w="12700">
            <a:solidFill>
              <a:srgbClr val="00F5D4"/>
            </a:solidFill>
            <a:prstDash val="solid"/>
          </a:ln>
        </p:spPr>
      </p:sp>
      <p:sp>
        <p:nvSpPr>
          <p:cNvPr id="7" name="Text 5"/>
          <p:cNvSpPr/>
          <p:nvPr/>
        </p:nvSpPr>
        <p:spPr>
          <a:xfrm>
            <a:off x="411480" y="1051560"/>
            <a:ext cx="3931920" cy="548640"/>
          </a:xfrm>
          <a:prstGeom prst="rect">
            <a:avLst/>
          </a:prstGeom>
          <a:noFill/>
          <a:ln/>
        </p:spPr>
        <p:txBody>
          <a:bodyPr wrap="square" rtlCol="0" anchor="ctr"/>
          <a:lstStyle/>
          <a:p>
            <a:pPr algn="l" indent="0" marL="0">
              <a:buNone/>
            </a:pPr>
            <a:r>
              <a:rPr lang="en-US" sz="1400" b="1" dirty="0">
                <a:solidFill>
                  <a:srgbClr val="0A0A14"/>
                </a:solidFill>
                <a:latin typeface="Arial Black" pitchFamily="34" charset="0"/>
                <a:ea typeface="Arial Black" pitchFamily="34" charset="-122"/>
                <a:cs typeface="Arial Black" pitchFamily="34" charset="-120"/>
              </a:rPr>
              <a:t>COMPLEMENTARY DISTRIBUTION</a:t>
            </a:r>
            <a:endParaRPr lang="en-US" sz="1400" dirty="0"/>
          </a:p>
        </p:txBody>
      </p:sp>
      <p:sp>
        <p:nvSpPr>
          <p:cNvPr id="8" name="Text 6"/>
          <p:cNvSpPr/>
          <p:nvPr/>
        </p:nvSpPr>
        <p:spPr>
          <a:xfrm>
            <a:off x="457200" y="1810512"/>
            <a:ext cx="3840480" cy="777240"/>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Allophones that NEVER appear in the same environment — their distribution is predictable and rule-governed.</a:t>
            </a:r>
            <a:endParaRPr lang="en-US" sz="1400" dirty="0"/>
          </a:p>
        </p:txBody>
      </p:sp>
      <p:sp>
        <p:nvSpPr>
          <p:cNvPr id="9" name="Text 7"/>
          <p:cNvSpPr/>
          <p:nvPr/>
        </p:nvSpPr>
        <p:spPr>
          <a:xfrm>
            <a:off x="457200" y="2724912"/>
            <a:ext cx="3840480" cy="347472"/>
          </a:xfrm>
          <a:prstGeom prst="rect">
            <a:avLst/>
          </a:prstGeom>
          <a:noFill/>
          <a:ln/>
        </p:spPr>
        <p:txBody>
          <a:bodyPr wrap="square" rtlCol="0" anchor="ctr"/>
          <a:lstStyle/>
          <a:p>
            <a:pPr algn="l" indent="0" marL="0">
              <a:buNone/>
            </a:pPr>
            <a:r>
              <a:rPr lang="en-US" sz="1400" b="1" dirty="0">
                <a:solidFill>
                  <a:srgbClr val="00F5D4"/>
                </a:solidFill>
                <a:latin typeface="Arial" pitchFamily="34" charset="0"/>
                <a:ea typeface="Arial" pitchFamily="34" charset="-122"/>
                <a:cs typeface="Arial" pitchFamily="34" charset="-120"/>
              </a:rPr>
              <a:t>Example: English /p/</a:t>
            </a:r>
            <a:endParaRPr lang="en-US" sz="1400" dirty="0"/>
          </a:p>
        </p:txBody>
      </p:sp>
      <p:sp>
        <p:nvSpPr>
          <p:cNvPr id="10" name="Text 8"/>
          <p:cNvSpPr/>
          <p:nvPr/>
        </p:nvSpPr>
        <p:spPr>
          <a:xfrm>
            <a:off x="457200" y="3154680"/>
            <a:ext cx="685800" cy="457200"/>
          </a:xfrm>
          <a:prstGeom prst="rect">
            <a:avLst/>
          </a:prstGeom>
          <a:noFill/>
          <a:ln/>
        </p:spPr>
        <p:txBody>
          <a:bodyPr wrap="square" rtlCol="0" anchor="ctr"/>
          <a:lstStyle/>
          <a:p>
            <a:pPr algn="l" indent="0" marL="0">
              <a:buNone/>
            </a:pPr>
            <a:r>
              <a:rPr lang="en-US" sz="1800" b="1" dirty="0">
                <a:solidFill>
                  <a:srgbClr val="00F5D4"/>
                </a:solidFill>
                <a:latin typeface="Courier New" pitchFamily="34" charset="0"/>
                <a:ea typeface="Courier New" pitchFamily="34" charset="-122"/>
                <a:cs typeface="Courier New" pitchFamily="34" charset="-120"/>
              </a:rPr>
              <a:t>[pʰ]</a:t>
            </a:r>
            <a:endParaRPr lang="en-US" sz="1800" dirty="0"/>
          </a:p>
        </p:txBody>
      </p:sp>
      <p:sp>
        <p:nvSpPr>
          <p:cNvPr id="11" name="Text 9"/>
          <p:cNvSpPr/>
          <p:nvPr/>
        </p:nvSpPr>
        <p:spPr>
          <a:xfrm>
            <a:off x="1188720" y="3154680"/>
            <a:ext cx="3063240" cy="457200"/>
          </a:xfrm>
          <a:prstGeom prst="rect">
            <a:avLst/>
          </a:prstGeom>
          <a:noFill/>
          <a:ln/>
        </p:spPr>
        <p:txBody>
          <a:bodyPr wrap="square" rtlCol="0" anchor="ctr"/>
          <a:lstStyle/>
          <a:p>
            <a:pPr algn="l" indent="0" marL="0">
              <a:buNone/>
            </a:pPr>
            <a:r>
              <a:rPr lang="en-US" sz="1300" dirty="0">
                <a:solidFill>
                  <a:srgbClr val="8D99AE"/>
                </a:solidFill>
                <a:latin typeface="Arial" pitchFamily="34" charset="0"/>
                <a:ea typeface="Arial" pitchFamily="34" charset="-122"/>
                <a:cs typeface="Arial" pitchFamily="34" charset="-120"/>
              </a:rPr>
              <a:t>word-initial before vowel  — pin</a:t>
            </a:r>
            <a:endParaRPr lang="en-US" sz="1300" dirty="0"/>
          </a:p>
        </p:txBody>
      </p:sp>
      <p:sp>
        <p:nvSpPr>
          <p:cNvPr id="12" name="Text 10"/>
          <p:cNvSpPr/>
          <p:nvPr/>
        </p:nvSpPr>
        <p:spPr>
          <a:xfrm>
            <a:off x="457200" y="3703320"/>
            <a:ext cx="685800" cy="457200"/>
          </a:xfrm>
          <a:prstGeom prst="rect">
            <a:avLst/>
          </a:prstGeom>
          <a:noFill/>
          <a:ln/>
        </p:spPr>
        <p:txBody>
          <a:bodyPr wrap="square" rtlCol="0" anchor="ctr"/>
          <a:lstStyle/>
          <a:p>
            <a:pPr algn="l" indent="0" marL="0">
              <a:buNone/>
            </a:pPr>
            <a:r>
              <a:rPr lang="en-US" sz="1800" b="1" dirty="0">
                <a:solidFill>
                  <a:srgbClr val="00F5D4"/>
                </a:solidFill>
                <a:latin typeface="Courier New" pitchFamily="34" charset="0"/>
                <a:ea typeface="Courier New" pitchFamily="34" charset="-122"/>
                <a:cs typeface="Courier New" pitchFamily="34" charset="-120"/>
              </a:rPr>
              <a:t>[p˭]</a:t>
            </a:r>
            <a:endParaRPr lang="en-US" sz="1800" dirty="0"/>
          </a:p>
        </p:txBody>
      </p:sp>
      <p:sp>
        <p:nvSpPr>
          <p:cNvPr id="13" name="Text 11"/>
          <p:cNvSpPr/>
          <p:nvPr/>
        </p:nvSpPr>
        <p:spPr>
          <a:xfrm>
            <a:off x="1188720" y="3703320"/>
            <a:ext cx="3063240" cy="457200"/>
          </a:xfrm>
          <a:prstGeom prst="rect">
            <a:avLst/>
          </a:prstGeom>
          <a:noFill/>
          <a:ln/>
        </p:spPr>
        <p:txBody>
          <a:bodyPr wrap="square" rtlCol="0" anchor="ctr"/>
          <a:lstStyle/>
          <a:p>
            <a:pPr algn="l" indent="0" marL="0">
              <a:buNone/>
            </a:pPr>
            <a:r>
              <a:rPr lang="en-US" sz="1300" dirty="0">
                <a:solidFill>
                  <a:srgbClr val="8D99AE"/>
                </a:solidFill>
                <a:latin typeface="Arial" pitchFamily="34" charset="0"/>
                <a:ea typeface="Arial" pitchFamily="34" charset="-122"/>
                <a:cs typeface="Arial" pitchFamily="34" charset="-120"/>
              </a:rPr>
              <a:t>after /s/  — spin</a:t>
            </a:r>
            <a:endParaRPr lang="en-US" sz="1300" dirty="0"/>
          </a:p>
        </p:txBody>
      </p:sp>
      <p:sp>
        <p:nvSpPr>
          <p:cNvPr id="14" name="Text 12"/>
          <p:cNvSpPr/>
          <p:nvPr/>
        </p:nvSpPr>
        <p:spPr>
          <a:xfrm>
            <a:off x="457200" y="4251960"/>
            <a:ext cx="685800" cy="457200"/>
          </a:xfrm>
          <a:prstGeom prst="rect">
            <a:avLst/>
          </a:prstGeom>
          <a:noFill/>
          <a:ln/>
        </p:spPr>
        <p:txBody>
          <a:bodyPr wrap="square" rtlCol="0" anchor="ctr"/>
          <a:lstStyle/>
          <a:p>
            <a:pPr algn="l" indent="0" marL="0">
              <a:buNone/>
            </a:pPr>
            <a:r>
              <a:rPr lang="en-US" sz="1800" b="1" dirty="0">
                <a:solidFill>
                  <a:srgbClr val="00F5D4"/>
                </a:solidFill>
                <a:latin typeface="Courier New" pitchFamily="34" charset="0"/>
                <a:ea typeface="Courier New" pitchFamily="34" charset="-122"/>
                <a:cs typeface="Courier New" pitchFamily="34" charset="-120"/>
              </a:rPr>
              <a:t>[p̚]</a:t>
            </a:r>
            <a:endParaRPr lang="en-US" sz="1800" dirty="0"/>
          </a:p>
        </p:txBody>
      </p:sp>
      <p:sp>
        <p:nvSpPr>
          <p:cNvPr id="15" name="Text 13"/>
          <p:cNvSpPr/>
          <p:nvPr/>
        </p:nvSpPr>
        <p:spPr>
          <a:xfrm>
            <a:off x="1188720" y="4251960"/>
            <a:ext cx="3063240" cy="457200"/>
          </a:xfrm>
          <a:prstGeom prst="rect">
            <a:avLst/>
          </a:prstGeom>
          <a:noFill/>
          <a:ln/>
        </p:spPr>
        <p:txBody>
          <a:bodyPr wrap="square" rtlCol="0" anchor="ctr"/>
          <a:lstStyle/>
          <a:p>
            <a:pPr algn="l" indent="0" marL="0">
              <a:buNone/>
            </a:pPr>
            <a:r>
              <a:rPr lang="en-US" sz="1300" dirty="0">
                <a:solidFill>
                  <a:srgbClr val="8D99AE"/>
                </a:solidFill>
                <a:latin typeface="Arial" pitchFamily="34" charset="0"/>
                <a:ea typeface="Arial" pitchFamily="34" charset="-122"/>
                <a:cs typeface="Arial" pitchFamily="34" charset="-120"/>
              </a:rPr>
              <a:t>syllable-final unreleased  — tap</a:t>
            </a:r>
            <a:endParaRPr lang="en-US" sz="1300" dirty="0"/>
          </a:p>
        </p:txBody>
      </p:sp>
      <p:sp>
        <p:nvSpPr>
          <p:cNvPr id="16" name="Shape 14"/>
          <p:cNvSpPr/>
          <p:nvPr/>
        </p:nvSpPr>
        <p:spPr>
          <a:xfrm>
            <a:off x="4709160" y="1005840"/>
            <a:ext cx="4114800" cy="3886200"/>
          </a:xfrm>
          <a:prstGeom prst="rect">
            <a:avLst/>
          </a:prstGeom>
          <a:solidFill>
            <a:srgbClr val="2B2D42"/>
          </a:solidFill>
          <a:ln w="12700">
            <a:solidFill>
              <a:srgbClr val="C77DFF"/>
            </a:solidFill>
            <a:prstDash val="solid"/>
          </a:ln>
        </p:spPr>
      </p:sp>
      <p:sp>
        <p:nvSpPr>
          <p:cNvPr id="17" name="Shape 15"/>
          <p:cNvSpPr/>
          <p:nvPr/>
        </p:nvSpPr>
        <p:spPr>
          <a:xfrm>
            <a:off x="4709160" y="1005840"/>
            <a:ext cx="4114800" cy="658368"/>
          </a:xfrm>
          <a:prstGeom prst="rect">
            <a:avLst/>
          </a:prstGeom>
          <a:solidFill>
            <a:srgbClr val="C77DFF"/>
          </a:solidFill>
          <a:ln w="12700">
            <a:solidFill>
              <a:srgbClr val="C77DFF"/>
            </a:solidFill>
            <a:prstDash val="solid"/>
          </a:ln>
        </p:spPr>
      </p:sp>
      <p:sp>
        <p:nvSpPr>
          <p:cNvPr id="18" name="Text 16"/>
          <p:cNvSpPr/>
          <p:nvPr/>
        </p:nvSpPr>
        <p:spPr>
          <a:xfrm>
            <a:off x="4800600" y="1051560"/>
            <a:ext cx="3931920" cy="548640"/>
          </a:xfrm>
          <a:prstGeom prst="rect">
            <a:avLst/>
          </a:prstGeom>
          <a:noFill/>
          <a:ln/>
        </p:spPr>
        <p:txBody>
          <a:bodyPr wrap="square" rtlCol="0" anchor="ctr"/>
          <a:lstStyle/>
          <a:p>
            <a:pPr algn="l" indent="0" marL="0">
              <a:buNone/>
            </a:pPr>
            <a:r>
              <a:rPr lang="en-US" sz="1400" b="1" dirty="0">
                <a:solidFill>
                  <a:srgbClr val="0A0A14"/>
                </a:solidFill>
                <a:latin typeface="Arial Black" pitchFamily="34" charset="0"/>
                <a:ea typeface="Arial Black" pitchFamily="34" charset="-122"/>
                <a:cs typeface="Arial Black" pitchFamily="34" charset="-120"/>
              </a:rPr>
              <a:t>FREE VARIATION</a:t>
            </a:r>
            <a:endParaRPr lang="en-US" sz="1400" dirty="0"/>
          </a:p>
        </p:txBody>
      </p:sp>
      <p:sp>
        <p:nvSpPr>
          <p:cNvPr id="19" name="Text 17"/>
          <p:cNvSpPr/>
          <p:nvPr/>
        </p:nvSpPr>
        <p:spPr>
          <a:xfrm>
            <a:off x="4800600" y="1810512"/>
            <a:ext cx="3840480" cy="777240"/>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Allophones that CAN appear in the same environment — choice between them is stylistic or dialectal, not rule-governed.</a:t>
            </a:r>
            <a:endParaRPr lang="en-US" sz="1400" dirty="0"/>
          </a:p>
        </p:txBody>
      </p:sp>
      <p:sp>
        <p:nvSpPr>
          <p:cNvPr id="20" name="Text 18"/>
          <p:cNvSpPr/>
          <p:nvPr/>
        </p:nvSpPr>
        <p:spPr>
          <a:xfrm>
            <a:off x="4800600" y="2724912"/>
            <a:ext cx="3840480" cy="347472"/>
          </a:xfrm>
          <a:prstGeom prst="rect">
            <a:avLst/>
          </a:prstGeom>
          <a:noFill/>
          <a:ln/>
        </p:spPr>
        <p:txBody>
          <a:bodyPr wrap="square" rtlCol="0" anchor="ctr"/>
          <a:lstStyle/>
          <a:p>
            <a:pPr algn="l" indent="0" marL="0">
              <a:buNone/>
            </a:pPr>
            <a:r>
              <a:rPr lang="en-US" sz="1400" b="1" dirty="0">
                <a:solidFill>
                  <a:srgbClr val="C77DFF"/>
                </a:solidFill>
                <a:latin typeface="Arial" pitchFamily="34" charset="0"/>
                <a:ea typeface="Arial" pitchFamily="34" charset="-122"/>
                <a:cs typeface="Arial" pitchFamily="34" charset="-120"/>
              </a:rPr>
              <a:t>Example: English /t/ word-finally</a:t>
            </a:r>
            <a:endParaRPr lang="en-US" sz="1400" dirty="0"/>
          </a:p>
        </p:txBody>
      </p:sp>
      <p:sp>
        <p:nvSpPr>
          <p:cNvPr id="21" name="Text 19"/>
          <p:cNvSpPr/>
          <p:nvPr/>
        </p:nvSpPr>
        <p:spPr>
          <a:xfrm>
            <a:off x="4800600" y="3154680"/>
            <a:ext cx="685800" cy="457200"/>
          </a:xfrm>
          <a:prstGeom prst="rect">
            <a:avLst/>
          </a:prstGeom>
          <a:noFill/>
          <a:ln/>
        </p:spPr>
        <p:txBody>
          <a:bodyPr wrap="square" rtlCol="0" anchor="ctr"/>
          <a:lstStyle/>
          <a:p>
            <a:pPr algn="l" indent="0" marL="0">
              <a:buNone/>
            </a:pPr>
            <a:r>
              <a:rPr lang="en-US" sz="1800" b="1" dirty="0">
                <a:solidFill>
                  <a:srgbClr val="C77DFF"/>
                </a:solidFill>
                <a:latin typeface="Courier New" pitchFamily="34" charset="0"/>
                <a:ea typeface="Courier New" pitchFamily="34" charset="-122"/>
                <a:cs typeface="Courier New" pitchFamily="34" charset="-120"/>
              </a:rPr>
              <a:t>[t]</a:t>
            </a:r>
            <a:endParaRPr lang="en-US" sz="1800" dirty="0"/>
          </a:p>
        </p:txBody>
      </p:sp>
      <p:sp>
        <p:nvSpPr>
          <p:cNvPr id="22" name="Text 20"/>
          <p:cNvSpPr/>
          <p:nvPr/>
        </p:nvSpPr>
        <p:spPr>
          <a:xfrm>
            <a:off x="5532120" y="3154680"/>
            <a:ext cx="3154680" cy="457200"/>
          </a:xfrm>
          <a:prstGeom prst="rect">
            <a:avLst/>
          </a:prstGeom>
          <a:noFill/>
          <a:ln/>
        </p:spPr>
        <p:txBody>
          <a:bodyPr wrap="square" rtlCol="0" anchor="ctr"/>
          <a:lstStyle/>
          <a:p>
            <a:pPr algn="l" indent="0" marL="0">
              <a:buNone/>
            </a:pPr>
            <a:r>
              <a:rPr lang="en-US" sz="1300" dirty="0">
                <a:solidFill>
                  <a:srgbClr val="8D99AE"/>
                </a:solidFill>
                <a:latin typeface="Arial" pitchFamily="34" charset="0"/>
                <a:ea typeface="Arial" pitchFamily="34" charset="-122"/>
                <a:cs typeface="Arial" pitchFamily="34" charset="-120"/>
              </a:rPr>
              <a:t>fully released  — cat [kæt]</a:t>
            </a:r>
            <a:endParaRPr lang="en-US" sz="1300" dirty="0"/>
          </a:p>
        </p:txBody>
      </p:sp>
      <p:sp>
        <p:nvSpPr>
          <p:cNvPr id="23" name="Text 21"/>
          <p:cNvSpPr/>
          <p:nvPr/>
        </p:nvSpPr>
        <p:spPr>
          <a:xfrm>
            <a:off x="4800600" y="3703320"/>
            <a:ext cx="685800" cy="457200"/>
          </a:xfrm>
          <a:prstGeom prst="rect">
            <a:avLst/>
          </a:prstGeom>
          <a:noFill/>
          <a:ln/>
        </p:spPr>
        <p:txBody>
          <a:bodyPr wrap="square" rtlCol="0" anchor="ctr"/>
          <a:lstStyle/>
          <a:p>
            <a:pPr algn="l" indent="0" marL="0">
              <a:buNone/>
            </a:pPr>
            <a:r>
              <a:rPr lang="en-US" sz="1800" b="1" dirty="0">
                <a:solidFill>
                  <a:srgbClr val="C77DFF"/>
                </a:solidFill>
                <a:latin typeface="Courier New" pitchFamily="34" charset="0"/>
                <a:ea typeface="Courier New" pitchFamily="34" charset="-122"/>
                <a:cs typeface="Courier New" pitchFamily="34" charset="-120"/>
              </a:rPr>
              <a:t>[t̚]</a:t>
            </a:r>
            <a:endParaRPr lang="en-US" sz="1800" dirty="0"/>
          </a:p>
        </p:txBody>
      </p:sp>
      <p:sp>
        <p:nvSpPr>
          <p:cNvPr id="24" name="Text 22"/>
          <p:cNvSpPr/>
          <p:nvPr/>
        </p:nvSpPr>
        <p:spPr>
          <a:xfrm>
            <a:off x="5532120" y="3703320"/>
            <a:ext cx="3154680" cy="457200"/>
          </a:xfrm>
          <a:prstGeom prst="rect">
            <a:avLst/>
          </a:prstGeom>
          <a:noFill/>
          <a:ln/>
        </p:spPr>
        <p:txBody>
          <a:bodyPr wrap="square" rtlCol="0" anchor="ctr"/>
          <a:lstStyle/>
          <a:p>
            <a:pPr algn="l" indent="0" marL="0">
              <a:buNone/>
            </a:pPr>
            <a:r>
              <a:rPr lang="en-US" sz="1300" dirty="0">
                <a:solidFill>
                  <a:srgbClr val="8D99AE"/>
                </a:solidFill>
                <a:latin typeface="Arial" pitchFamily="34" charset="0"/>
                <a:ea typeface="Arial" pitchFamily="34" charset="-122"/>
                <a:cs typeface="Arial" pitchFamily="34" charset="-120"/>
              </a:rPr>
              <a:t>unreleased  — cat [kæt̚]</a:t>
            </a:r>
            <a:endParaRPr lang="en-US" sz="1300" dirty="0"/>
          </a:p>
        </p:txBody>
      </p:sp>
      <p:sp>
        <p:nvSpPr>
          <p:cNvPr id="25" name="Text 23"/>
          <p:cNvSpPr/>
          <p:nvPr/>
        </p:nvSpPr>
        <p:spPr>
          <a:xfrm>
            <a:off x="4800600" y="4251960"/>
            <a:ext cx="685800" cy="457200"/>
          </a:xfrm>
          <a:prstGeom prst="rect">
            <a:avLst/>
          </a:prstGeom>
          <a:noFill/>
          <a:ln/>
        </p:spPr>
        <p:txBody>
          <a:bodyPr wrap="square" rtlCol="0" anchor="ctr"/>
          <a:lstStyle/>
          <a:p>
            <a:pPr algn="l" indent="0" marL="0">
              <a:buNone/>
            </a:pPr>
            <a:r>
              <a:rPr lang="en-US" sz="1800" b="1" dirty="0">
                <a:solidFill>
                  <a:srgbClr val="C77DFF"/>
                </a:solidFill>
                <a:latin typeface="Courier New" pitchFamily="34" charset="0"/>
                <a:ea typeface="Courier New" pitchFamily="34" charset="-122"/>
                <a:cs typeface="Courier New" pitchFamily="34" charset="-120"/>
              </a:rPr>
              <a:t>[ʔ]</a:t>
            </a:r>
            <a:endParaRPr lang="en-US" sz="1800" dirty="0"/>
          </a:p>
        </p:txBody>
      </p:sp>
      <p:sp>
        <p:nvSpPr>
          <p:cNvPr id="26" name="Text 24"/>
          <p:cNvSpPr/>
          <p:nvPr/>
        </p:nvSpPr>
        <p:spPr>
          <a:xfrm>
            <a:off x="5532120" y="4251960"/>
            <a:ext cx="3154680" cy="457200"/>
          </a:xfrm>
          <a:prstGeom prst="rect">
            <a:avLst/>
          </a:prstGeom>
          <a:noFill/>
          <a:ln/>
        </p:spPr>
        <p:txBody>
          <a:bodyPr wrap="square" rtlCol="0" anchor="ctr"/>
          <a:lstStyle/>
          <a:p>
            <a:pPr algn="l" indent="0" marL="0">
              <a:buNone/>
            </a:pPr>
            <a:r>
              <a:rPr lang="en-US" sz="1300" dirty="0">
                <a:solidFill>
                  <a:srgbClr val="8D99AE"/>
                </a:solidFill>
                <a:latin typeface="Arial" pitchFamily="34" charset="0"/>
                <a:ea typeface="Arial" pitchFamily="34" charset="-122"/>
                <a:cs typeface="Arial" pitchFamily="34" charset="-120"/>
              </a:rPr>
              <a:t>glottal stop  — cat [kæʔ]</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1F0EB"/>
        </a:solidFill>
      </p:bgPr>
    </p:bg>
    <p:spTree>
      <p:nvGrpSpPr>
        <p:cNvPr id="1" name=""/>
        <p:cNvGrpSpPr/>
        <p:nvPr/>
      </p:nvGrpSpPr>
      <p:grpSpPr>
        <a:xfrm>
          <a:off x="0" y="0"/>
          <a:ext cx="0" cy="0"/>
          <a:chOff x="0" y="0"/>
          <a:chExt cx="0" cy="0"/>
        </a:xfrm>
      </p:grpSpPr>
      <p:sp>
        <p:nvSpPr>
          <p:cNvPr id="2" name="Shape 0"/>
          <p:cNvSpPr/>
          <p:nvPr/>
        </p:nvSpPr>
        <p:spPr>
          <a:xfrm>
            <a:off x="0" y="0"/>
            <a:ext cx="411480" cy="5143500"/>
          </a:xfrm>
          <a:prstGeom prst="rect">
            <a:avLst/>
          </a:prstGeom>
          <a:solidFill>
            <a:srgbClr val="E63946"/>
          </a:solidFill>
          <a:ln w="12700">
            <a:solidFill>
              <a:srgbClr val="E63946"/>
            </a:solidFill>
            <a:prstDash val="solid"/>
          </a:ln>
        </p:spPr>
      </p:sp>
      <p:sp>
        <p:nvSpPr>
          <p:cNvPr id="3" name="Shape 1"/>
          <p:cNvSpPr/>
          <p:nvPr/>
        </p:nvSpPr>
        <p:spPr>
          <a:xfrm>
            <a:off x="411480" y="0"/>
            <a:ext cx="164592" cy="5143500"/>
          </a:xfrm>
          <a:prstGeom prst="rect">
            <a:avLst/>
          </a:prstGeom>
          <a:solidFill>
            <a:srgbClr val="C02030"/>
          </a:solidFill>
          <a:ln w="12700">
            <a:solidFill>
              <a:srgbClr val="C02030"/>
            </a:solidFill>
            <a:prstDash val="solid"/>
          </a:ln>
        </p:spPr>
      </p:sp>
      <p:sp>
        <p:nvSpPr>
          <p:cNvPr id="4" name="Text 2"/>
          <p:cNvSpPr/>
          <p:nvPr/>
        </p:nvSpPr>
        <p:spPr>
          <a:xfrm>
            <a:off x="685800" y="201168"/>
            <a:ext cx="1097280" cy="713232"/>
          </a:xfrm>
          <a:prstGeom prst="rect">
            <a:avLst/>
          </a:prstGeom>
          <a:noFill/>
          <a:ln/>
        </p:spPr>
        <p:txBody>
          <a:bodyPr wrap="square" rtlCol="0" anchor="ctr"/>
          <a:lstStyle/>
          <a:p>
            <a:pPr algn="l" indent="0" marL="0">
              <a:buNone/>
            </a:pPr>
            <a:r>
              <a:rPr lang="en-US" sz="4400" b="1" dirty="0">
                <a:solidFill>
                  <a:srgbClr val="E63946"/>
                </a:solidFill>
                <a:latin typeface="Arial Black" pitchFamily="34" charset="0"/>
                <a:ea typeface="Arial Black" pitchFamily="34" charset="-122"/>
                <a:cs typeface="Arial Black" pitchFamily="34" charset="-120"/>
              </a:rPr>
              <a:t>04</a:t>
            </a:r>
            <a:endParaRPr lang="en-US" sz="4400" dirty="0"/>
          </a:p>
        </p:txBody>
      </p:sp>
      <p:sp>
        <p:nvSpPr>
          <p:cNvPr id="5" name="Text 3"/>
          <p:cNvSpPr/>
          <p:nvPr/>
        </p:nvSpPr>
        <p:spPr>
          <a:xfrm>
            <a:off x="1874520" y="256032"/>
            <a:ext cx="6949440" cy="594360"/>
          </a:xfrm>
          <a:prstGeom prst="rect">
            <a:avLst/>
          </a:prstGeom>
          <a:noFill/>
          <a:ln/>
        </p:spPr>
        <p:txBody>
          <a:bodyPr wrap="square" rtlCol="0" anchor="ctr"/>
          <a:lstStyle/>
          <a:p>
            <a:pPr algn="l" indent="0" marL="0">
              <a:buNone/>
            </a:pPr>
            <a:r>
              <a:rPr lang="en-US" sz="3000" b="1" dirty="0">
                <a:solidFill>
                  <a:srgbClr val="0A0A14"/>
                </a:solidFill>
                <a:latin typeface="Arial Black" pitchFamily="34" charset="0"/>
                <a:ea typeface="Arial Black" pitchFamily="34" charset="-122"/>
                <a:cs typeface="Arial Black" pitchFamily="34" charset="-120"/>
              </a:rPr>
              <a:t>Aspiration: /p t k/ Allophones</a:t>
            </a:r>
            <a:endParaRPr lang="en-US" sz="3000" dirty="0"/>
          </a:p>
        </p:txBody>
      </p:sp>
      <p:sp>
        <p:nvSpPr>
          <p:cNvPr id="6" name="Text 4"/>
          <p:cNvSpPr/>
          <p:nvPr/>
        </p:nvSpPr>
        <p:spPr>
          <a:xfrm>
            <a:off x="685800" y="932688"/>
            <a:ext cx="8229600" cy="320040"/>
          </a:xfrm>
          <a:prstGeom prst="rect">
            <a:avLst/>
          </a:prstGeom>
          <a:noFill/>
          <a:ln/>
        </p:spPr>
        <p:txBody>
          <a:bodyPr wrap="square" rtlCol="0" anchor="ctr"/>
          <a:lstStyle/>
          <a:p>
            <a:pPr algn="l" indent="0" marL="0">
              <a:buNone/>
            </a:pPr>
            <a:r>
              <a:rPr lang="en-US" sz="1300" i="1" dirty="0">
                <a:solidFill>
                  <a:srgbClr val="8D99AE"/>
                </a:solidFill>
                <a:latin typeface="Arial" pitchFamily="34" charset="0"/>
                <a:ea typeface="Arial" pitchFamily="34" charset="-122"/>
                <a:cs typeface="Arial" pitchFamily="34" charset="-120"/>
              </a:rPr>
              <a:t>The most studied allophonic rule in English — voiceless stops aspirate before stressed vowels</a:t>
            </a:r>
            <a:endParaRPr lang="en-US" sz="1300" dirty="0"/>
          </a:p>
        </p:txBody>
      </p:sp>
      <p:sp>
        <p:nvSpPr>
          <p:cNvPr id="7" name="Shape 5"/>
          <p:cNvSpPr/>
          <p:nvPr/>
        </p:nvSpPr>
        <p:spPr>
          <a:xfrm>
            <a:off x="685800" y="1417320"/>
            <a:ext cx="658368" cy="1005840"/>
          </a:xfrm>
          <a:prstGeom prst="rect">
            <a:avLst/>
          </a:prstGeom>
          <a:solidFill>
            <a:srgbClr val="E63946"/>
          </a:solidFill>
          <a:ln w="12700">
            <a:solidFill>
              <a:srgbClr val="E63946"/>
            </a:solidFill>
            <a:prstDash val="solid"/>
          </a:ln>
        </p:spPr>
      </p:sp>
      <p:sp>
        <p:nvSpPr>
          <p:cNvPr id="8" name="Text 6"/>
          <p:cNvSpPr/>
          <p:nvPr/>
        </p:nvSpPr>
        <p:spPr>
          <a:xfrm>
            <a:off x="685800" y="1527048"/>
            <a:ext cx="658368" cy="777240"/>
          </a:xfrm>
          <a:prstGeom prst="rect">
            <a:avLst/>
          </a:prstGeom>
          <a:noFill/>
          <a:ln/>
        </p:spPr>
        <p:txBody>
          <a:bodyPr wrap="square" rtlCol="0" anchor="ctr"/>
          <a:lstStyle/>
          <a:p>
            <a:pPr algn="ctr" indent="0" marL="0">
              <a:buNone/>
            </a:pPr>
            <a:r>
              <a:rPr lang="en-US" sz="3400" b="1" dirty="0">
                <a:solidFill>
                  <a:srgbClr val="FAFAFA"/>
                </a:solidFill>
                <a:latin typeface="Courier New" pitchFamily="34" charset="0"/>
                <a:ea typeface="Courier New" pitchFamily="34" charset="-122"/>
                <a:cs typeface="Courier New" pitchFamily="34" charset="-120"/>
              </a:rPr>
              <a:t>/p/</a:t>
            </a:r>
            <a:endParaRPr lang="en-US" sz="3400" dirty="0"/>
          </a:p>
        </p:txBody>
      </p:sp>
      <p:sp>
        <p:nvSpPr>
          <p:cNvPr id="9" name="Shape 7"/>
          <p:cNvSpPr/>
          <p:nvPr/>
        </p:nvSpPr>
        <p:spPr>
          <a:xfrm>
            <a:off x="1463040" y="1417320"/>
            <a:ext cx="3474720" cy="1005840"/>
          </a:xfrm>
          <a:prstGeom prst="rect">
            <a:avLst/>
          </a:prstGeom>
          <a:solidFill>
            <a:srgbClr val="E5E5E5"/>
          </a:solidFill>
          <a:ln w="12700">
            <a:solidFill>
              <a:srgbClr val="0A0A14"/>
            </a:solidFill>
            <a:prstDash val="solid"/>
          </a:ln>
        </p:spPr>
      </p:sp>
      <p:sp>
        <p:nvSpPr>
          <p:cNvPr id="10" name="Shape 8"/>
          <p:cNvSpPr/>
          <p:nvPr/>
        </p:nvSpPr>
        <p:spPr>
          <a:xfrm>
            <a:off x="1463040" y="1417320"/>
            <a:ext cx="1005840" cy="1005840"/>
          </a:xfrm>
          <a:prstGeom prst="rect">
            <a:avLst/>
          </a:prstGeom>
          <a:solidFill>
            <a:srgbClr val="0A0A14"/>
          </a:solidFill>
          <a:ln w="12700">
            <a:solidFill>
              <a:srgbClr val="0A0A14"/>
            </a:solidFill>
            <a:prstDash val="solid"/>
          </a:ln>
        </p:spPr>
      </p:sp>
      <p:sp>
        <p:nvSpPr>
          <p:cNvPr id="11" name="Text 9"/>
          <p:cNvSpPr/>
          <p:nvPr/>
        </p:nvSpPr>
        <p:spPr>
          <a:xfrm>
            <a:off x="1463040" y="1527048"/>
            <a:ext cx="1005840" cy="777240"/>
          </a:xfrm>
          <a:prstGeom prst="rect">
            <a:avLst/>
          </a:prstGeom>
          <a:noFill/>
          <a:ln/>
        </p:spPr>
        <p:txBody>
          <a:bodyPr wrap="square" rtlCol="0" anchor="ctr"/>
          <a:lstStyle/>
          <a:p>
            <a:pPr algn="ctr" indent="0" marL="0">
              <a:buNone/>
            </a:pPr>
            <a:r>
              <a:rPr lang="en-US" sz="3000" b="1" dirty="0">
                <a:solidFill>
                  <a:srgbClr val="E8F400"/>
                </a:solidFill>
                <a:latin typeface="Courier New" pitchFamily="34" charset="0"/>
                <a:ea typeface="Courier New" pitchFamily="34" charset="-122"/>
                <a:cs typeface="Courier New" pitchFamily="34" charset="-120"/>
              </a:rPr>
              <a:t>[pʰ]</a:t>
            </a:r>
            <a:endParaRPr lang="en-US" sz="3000" dirty="0"/>
          </a:p>
        </p:txBody>
      </p:sp>
      <p:sp>
        <p:nvSpPr>
          <p:cNvPr id="12" name="Text 10"/>
          <p:cNvSpPr/>
          <p:nvPr/>
        </p:nvSpPr>
        <p:spPr>
          <a:xfrm>
            <a:off x="2560320" y="1490472"/>
            <a:ext cx="2240280" cy="347472"/>
          </a:xfrm>
          <a:prstGeom prst="rect">
            <a:avLst/>
          </a:prstGeom>
          <a:noFill/>
          <a:ln/>
        </p:spPr>
        <p:txBody>
          <a:bodyPr wrap="square" rtlCol="0" anchor="ctr"/>
          <a:lstStyle/>
          <a:p>
            <a:pPr algn="l" indent="0" marL="0">
              <a:buNone/>
            </a:pPr>
            <a:r>
              <a:rPr lang="en-US" sz="1200" b="1" spc="200" kern="0" dirty="0">
                <a:solidFill>
                  <a:srgbClr val="2B2D42"/>
                </a:solidFill>
                <a:latin typeface="Arial Black" pitchFamily="34" charset="0"/>
                <a:ea typeface="Arial Black" pitchFamily="34" charset="-122"/>
                <a:cs typeface="Arial Black" pitchFamily="34" charset="-120"/>
              </a:rPr>
              <a:t>ASPIRATED</a:t>
            </a:r>
            <a:endParaRPr lang="en-US" sz="1200" dirty="0"/>
          </a:p>
        </p:txBody>
      </p:sp>
      <p:sp>
        <p:nvSpPr>
          <p:cNvPr id="13" name="Text 11"/>
          <p:cNvSpPr/>
          <p:nvPr/>
        </p:nvSpPr>
        <p:spPr>
          <a:xfrm>
            <a:off x="2560320" y="1920240"/>
            <a:ext cx="2240280" cy="384048"/>
          </a:xfrm>
          <a:prstGeom prst="rect">
            <a:avLst/>
          </a:prstGeom>
          <a:noFill/>
          <a:ln/>
        </p:spPr>
        <p:txBody>
          <a:bodyPr wrap="square" rtlCol="0" anchor="ctr"/>
          <a:lstStyle/>
          <a:p>
            <a:pPr algn="l" indent="0" marL="0">
              <a:buNone/>
            </a:pPr>
            <a:r>
              <a:rPr lang="en-US" sz="1500" dirty="0">
                <a:solidFill>
                  <a:srgbClr val="457B9D"/>
                </a:solidFill>
                <a:latin typeface="Courier New" pitchFamily="34" charset="0"/>
                <a:ea typeface="Courier New" pitchFamily="34" charset="-122"/>
                <a:cs typeface="Courier New" pitchFamily="34" charset="-120"/>
              </a:rPr>
              <a:t>pin [pʰɪn]</a:t>
            </a:r>
            <a:endParaRPr lang="en-US" sz="1500" dirty="0"/>
          </a:p>
        </p:txBody>
      </p:sp>
      <p:sp>
        <p:nvSpPr>
          <p:cNvPr id="14" name="Shape 12"/>
          <p:cNvSpPr/>
          <p:nvPr/>
        </p:nvSpPr>
        <p:spPr>
          <a:xfrm>
            <a:off x="5120640" y="1417320"/>
            <a:ext cx="3749040" cy="1005840"/>
          </a:xfrm>
          <a:prstGeom prst="rect">
            <a:avLst/>
          </a:prstGeom>
          <a:solidFill>
            <a:srgbClr val="E5E5E5"/>
          </a:solidFill>
          <a:ln w="12700">
            <a:solidFill>
              <a:srgbClr val="0A0A14"/>
            </a:solidFill>
            <a:prstDash val="solid"/>
          </a:ln>
        </p:spPr>
      </p:sp>
      <p:sp>
        <p:nvSpPr>
          <p:cNvPr id="15" name="Shape 13"/>
          <p:cNvSpPr/>
          <p:nvPr/>
        </p:nvSpPr>
        <p:spPr>
          <a:xfrm>
            <a:off x="5120640" y="1417320"/>
            <a:ext cx="1005840" cy="1005840"/>
          </a:xfrm>
          <a:prstGeom prst="rect">
            <a:avLst/>
          </a:prstGeom>
          <a:solidFill>
            <a:srgbClr val="2B2D42"/>
          </a:solidFill>
          <a:ln w="12700">
            <a:solidFill>
              <a:srgbClr val="2B2D42"/>
            </a:solidFill>
            <a:prstDash val="solid"/>
          </a:ln>
        </p:spPr>
      </p:sp>
      <p:sp>
        <p:nvSpPr>
          <p:cNvPr id="16" name="Text 14"/>
          <p:cNvSpPr/>
          <p:nvPr/>
        </p:nvSpPr>
        <p:spPr>
          <a:xfrm>
            <a:off x="5120640" y="1527048"/>
            <a:ext cx="1005840" cy="777240"/>
          </a:xfrm>
          <a:prstGeom prst="rect">
            <a:avLst/>
          </a:prstGeom>
          <a:noFill/>
          <a:ln/>
        </p:spPr>
        <p:txBody>
          <a:bodyPr wrap="square" rtlCol="0" anchor="ctr"/>
          <a:lstStyle/>
          <a:p>
            <a:pPr algn="ctr" indent="0" marL="0">
              <a:buNone/>
            </a:pPr>
            <a:r>
              <a:rPr lang="en-US" sz="3000" b="1" dirty="0">
                <a:solidFill>
                  <a:srgbClr val="A8DADC"/>
                </a:solidFill>
                <a:latin typeface="Courier New" pitchFamily="34" charset="0"/>
                <a:ea typeface="Courier New" pitchFamily="34" charset="-122"/>
                <a:cs typeface="Courier New" pitchFamily="34" charset="-120"/>
              </a:rPr>
              <a:t>[p˭]</a:t>
            </a:r>
            <a:endParaRPr lang="en-US" sz="3000" dirty="0"/>
          </a:p>
        </p:txBody>
      </p:sp>
      <p:sp>
        <p:nvSpPr>
          <p:cNvPr id="17" name="Text 15"/>
          <p:cNvSpPr/>
          <p:nvPr/>
        </p:nvSpPr>
        <p:spPr>
          <a:xfrm>
            <a:off x="6217920" y="1490472"/>
            <a:ext cx="2468880" cy="347472"/>
          </a:xfrm>
          <a:prstGeom prst="rect">
            <a:avLst/>
          </a:prstGeom>
          <a:noFill/>
          <a:ln/>
        </p:spPr>
        <p:txBody>
          <a:bodyPr wrap="square" rtlCol="0" anchor="ctr"/>
          <a:lstStyle/>
          <a:p>
            <a:pPr algn="l" indent="0" marL="0">
              <a:buNone/>
            </a:pPr>
            <a:r>
              <a:rPr lang="en-US" sz="1200" b="1" spc="100" kern="0" dirty="0">
                <a:solidFill>
                  <a:srgbClr val="2B2D42"/>
                </a:solidFill>
                <a:latin typeface="Arial Black" pitchFamily="34" charset="0"/>
                <a:ea typeface="Arial Black" pitchFamily="34" charset="-122"/>
                <a:cs typeface="Arial Black" pitchFamily="34" charset="-120"/>
              </a:rPr>
              <a:t>UNASPIRATED (after /s/)</a:t>
            </a:r>
            <a:endParaRPr lang="en-US" sz="1200" dirty="0"/>
          </a:p>
        </p:txBody>
      </p:sp>
      <p:sp>
        <p:nvSpPr>
          <p:cNvPr id="18" name="Text 16"/>
          <p:cNvSpPr/>
          <p:nvPr/>
        </p:nvSpPr>
        <p:spPr>
          <a:xfrm>
            <a:off x="6217920" y="1920240"/>
            <a:ext cx="2468880" cy="384048"/>
          </a:xfrm>
          <a:prstGeom prst="rect">
            <a:avLst/>
          </a:prstGeom>
          <a:noFill/>
          <a:ln/>
        </p:spPr>
        <p:txBody>
          <a:bodyPr wrap="square" rtlCol="0" anchor="ctr"/>
          <a:lstStyle/>
          <a:p>
            <a:pPr algn="l" indent="0" marL="0">
              <a:buNone/>
            </a:pPr>
            <a:r>
              <a:rPr lang="en-US" sz="1500" dirty="0">
                <a:solidFill>
                  <a:srgbClr val="457B9D"/>
                </a:solidFill>
                <a:latin typeface="Courier New" pitchFamily="34" charset="0"/>
                <a:ea typeface="Courier New" pitchFamily="34" charset="-122"/>
                <a:cs typeface="Courier New" pitchFamily="34" charset="-120"/>
              </a:rPr>
              <a:t>spin [sp˭ɪn]</a:t>
            </a:r>
            <a:endParaRPr lang="en-US" sz="1500" dirty="0"/>
          </a:p>
        </p:txBody>
      </p:sp>
      <p:sp>
        <p:nvSpPr>
          <p:cNvPr id="19" name="Shape 17"/>
          <p:cNvSpPr/>
          <p:nvPr/>
        </p:nvSpPr>
        <p:spPr>
          <a:xfrm>
            <a:off x="685800" y="2587752"/>
            <a:ext cx="658368" cy="1005840"/>
          </a:xfrm>
          <a:prstGeom prst="rect">
            <a:avLst/>
          </a:prstGeom>
          <a:solidFill>
            <a:srgbClr val="E63946"/>
          </a:solidFill>
          <a:ln w="12700">
            <a:solidFill>
              <a:srgbClr val="E63946"/>
            </a:solidFill>
            <a:prstDash val="solid"/>
          </a:ln>
        </p:spPr>
      </p:sp>
      <p:sp>
        <p:nvSpPr>
          <p:cNvPr id="20" name="Text 18"/>
          <p:cNvSpPr/>
          <p:nvPr/>
        </p:nvSpPr>
        <p:spPr>
          <a:xfrm>
            <a:off x="685800" y="2697480"/>
            <a:ext cx="658368" cy="777240"/>
          </a:xfrm>
          <a:prstGeom prst="rect">
            <a:avLst/>
          </a:prstGeom>
          <a:noFill/>
          <a:ln/>
        </p:spPr>
        <p:txBody>
          <a:bodyPr wrap="square" rtlCol="0" anchor="ctr"/>
          <a:lstStyle/>
          <a:p>
            <a:pPr algn="ctr" indent="0" marL="0">
              <a:buNone/>
            </a:pPr>
            <a:r>
              <a:rPr lang="en-US" sz="3400" b="1" dirty="0">
                <a:solidFill>
                  <a:srgbClr val="FAFAFA"/>
                </a:solidFill>
                <a:latin typeface="Courier New" pitchFamily="34" charset="0"/>
                <a:ea typeface="Courier New" pitchFamily="34" charset="-122"/>
                <a:cs typeface="Courier New" pitchFamily="34" charset="-120"/>
              </a:rPr>
              <a:t>/t/</a:t>
            </a:r>
            <a:endParaRPr lang="en-US" sz="3400" dirty="0"/>
          </a:p>
        </p:txBody>
      </p:sp>
      <p:sp>
        <p:nvSpPr>
          <p:cNvPr id="21" name="Shape 19"/>
          <p:cNvSpPr/>
          <p:nvPr/>
        </p:nvSpPr>
        <p:spPr>
          <a:xfrm>
            <a:off x="1463040" y="2587752"/>
            <a:ext cx="3474720" cy="1005840"/>
          </a:xfrm>
          <a:prstGeom prst="rect">
            <a:avLst/>
          </a:prstGeom>
          <a:solidFill>
            <a:srgbClr val="E5E5E5"/>
          </a:solidFill>
          <a:ln w="12700">
            <a:solidFill>
              <a:srgbClr val="0A0A14"/>
            </a:solidFill>
            <a:prstDash val="solid"/>
          </a:ln>
        </p:spPr>
      </p:sp>
      <p:sp>
        <p:nvSpPr>
          <p:cNvPr id="22" name="Shape 20"/>
          <p:cNvSpPr/>
          <p:nvPr/>
        </p:nvSpPr>
        <p:spPr>
          <a:xfrm>
            <a:off x="1463040" y="2587752"/>
            <a:ext cx="1005840" cy="1005840"/>
          </a:xfrm>
          <a:prstGeom prst="rect">
            <a:avLst/>
          </a:prstGeom>
          <a:solidFill>
            <a:srgbClr val="0A0A14"/>
          </a:solidFill>
          <a:ln w="12700">
            <a:solidFill>
              <a:srgbClr val="0A0A14"/>
            </a:solidFill>
            <a:prstDash val="solid"/>
          </a:ln>
        </p:spPr>
      </p:sp>
      <p:sp>
        <p:nvSpPr>
          <p:cNvPr id="23" name="Text 21"/>
          <p:cNvSpPr/>
          <p:nvPr/>
        </p:nvSpPr>
        <p:spPr>
          <a:xfrm>
            <a:off x="1463040" y="2697480"/>
            <a:ext cx="1005840" cy="777240"/>
          </a:xfrm>
          <a:prstGeom prst="rect">
            <a:avLst/>
          </a:prstGeom>
          <a:noFill/>
          <a:ln/>
        </p:spPr>
        <p:txBody>
          <a:bodyPr wrap="square" rtlCol="0" anchor="ctr"/>
          <a:lstStyle/>
          <a:p>
            <a:pPr algn="ctr" indent="0" marL="0">
              <a:buNone/>
            </a:pPr>
            <a:r>
              <a:rPr lang="en-US" sz="3000" b="1" dirty="0">
                <a:solidFill>
                  <a:srgbClr val="E8F400"/>
                </a:solidFill>
                <a:latin typeface="Courier New" pitchFamily="34" charset="0"/>
                <a:ea typeface="Courier New" pitchFamily="34" charset="-122"/>
                <a:cs typeface="Courier New" pitchFamily="34" charset="-120"/>
              </a:rPr>
              <a:t>[tʰ]</a:t>
            </a:r>
            <a:endParaRPr lang="en-US" sz="3000" dirty="0"/>
          </a:p>
        </p:txBody>
      </p:sp>
      <p:sp>
        <p:nvSpPr>
          <p:cNvPr id="24" name="Text 22"/>
          <p:cNvSpPr/>
          <p:nvPr/>
        </p:nvSpPr>
        <p:spPr>
          <a:xfrm>
            <a:off x="2560320" y="2660904"/>
            <a:ext cx="2240280" cy="347472"/>
          </a:xfrm>
          <a:prstGeom prst="rect">
            <a:avLst/>
          </a:prstGeom>
          <a:noFill/>
          <a:ln/>
        </p:spPr>
        <p:txBody>
          <a:bodyPr wrap="square" rtlCol="0" anchor="ctr"/>
          <a:lstStyle/>
          <a:p>
            <a:pPr algn="l" indent="0" marL="0">
              <a:buNone/>
            </a:pPr>
            <a:r>
              <a:rPr lang="en-US" sz="1200" b="1" spc="200" kern="0" dirty="0">
                <a:solidFill>
                  <a:srgbClr val="2B2D42"/>
                </a:solidFill>
                <a:latin typeface="Arial Black" pitchFamily="34" charset="0"/>
                <a:ea typeface="Arial Black" pitchFamily="34" charset="-122"/>
                <a:cs typeface="Arial Black" pitchFamily="34" charset="-120"/>
              </a:rPr>
              <a:t>ASPIRATED</a:t>
            </a:r>
            <a:endParaRPr lang="en-US" sz="1200" dirty="0"/>
          </a:p>
        </p:txBody>
      </p:sp>
      <p:sp>
        <p:nvSpPr>
          <p:cNvPr id="25" name="Text 23"/>
          <p:cNvSpPr/>
          <p:nvPr/>
        </p:nvSpPr>
        <p:spPr>
          <a:xfrm>
            <a:off x="2560320" y="3090672"/>
            <a:ext cx="2240280" cy="384048"/>
          </a:xfrm>
          <a:prstGeom prst="rect">
            <a:avLst/>
          </a:prstGeom>
          <a:noFill/>
          <a:ln/>
        </p:spPr>
        <p:txBody>
          <a:bodyPr wrap="square" rtlCol="0" anchor="ctr"/>
          <a:lstStyle/>
          <a:p>
            <a:pPr algn="l" indent="0" marL="0">
              <a:buNone/>
            </a:pPr>
            <a:r>
              <a:rPr lang="en-US" sz="1500" dirty="0">
                <a:solidFill>
                  <a:srgbClr val="457B9D"/>
                </a:solidFill>
                <a:latin typeface="Courier New" pitchFamily="34" charset="0"/>
                <a:ea typeface="Courier New" pitchFamily="34" charset="-122"/>
                <a:cs typeface="Courier New" pitchFamily="34" charset="-120"/>
              </a:rPr>
              <a:t>tan [tʰæn]</a:t>
            </a:r>
            <a:endParaRPr lang="en-US" sz="1500" dirty="0"/>
          </a:p>
        </p:txBody>
      </p:sp>
      <p:sp>
        <p:nvSpPr>
          <p:cNvPr id="26" name="Shape 24"/>
          <p:cNvSpPr/>
          <p:nvPr/>
        </p:nvSpPr>
        <p:spPr>
          <a:xfrm>
            <a:off x="5120640" y="2587752"/>
            <a:ext cx="3749040" cy="1005840"/>
          </a:xfrm>
          <a:prstGeom prst="rect">
            <a:avLst/>
          </a:prstGeom>
          <a:solidFill>
            <a:srgbClr val="E5E5E5"/>
          </a:solidFill>
          <a:ln w="12700">
            <a:solidFill>
              <a:srgbClr val="0A0A14"/>
            </a:solidFill>
            <a:prstDash val="solid"/>
          </a:ln>
        </p:spPr>
      </p:sp>
      <p:sp>
        <p:nvSpPr>
          <p:cNvPr id="27" name="Shape 25"/>
          <p:cNvSpPr/>
          <p:nvPr/>
        </p:nvSpPr>
        <p:spPr>
          <a:xfrm>
            <a:off x="5120640" y="2587752"/>
            <a:ext cx="1005840" cy="1005840"/>
          </a:xfrm>
          <a:prstGeom prst="rect">
            <a:avLst/>
          </a:prstGeom>
          <a:solidFill>
            <a:srgbClr val="2B2D42"/>
          </a:solidFill>
          <a:ln w="12700">
            <a:solidFill>
              <a:srgbClr val="2B2D42"/>
            </a:solidFill>
            <a:prstDash val="solid"/>
          </a:ln>
        </p:spPr>
      </p:sp>
      <p:sp>
        <p:nvSpPr>
          <p:cNvPr id="28" name="Text 26"/>
          <p:cNvSpPr/>
          <p:nvPr/>
        </p:nvSpPr>
        <p:spPr>
          <a:xfrm>
            <a:off x="5120640" y="2697480"/>
            <a:ext cx="1005840" cy="777240"/>
          </a:xfrm>
          <a:prstGeom prst="rect">
            <a:avLst/>
          </a:prstGeom>
          <a:noFill/>
          <a:ln/>
        </p:spPr>
        <p:txBody>
          <a:bodyPr wrap="square" rtlCol="0" anchor="ctr"/>
          <a:lstStyle/>
          <a:p>
            <a:pPr algn="ctr" indent="0" marL="0">
              <a:buNone/>
            </a:pPr>
            <a:r>
              <a:rPr lang="en-US" sz="3000" b="1" dirty="0">
                <a:solidFill>
                  <a:srgbClr val="A8DADC"/>
                </a:solidFill>
                <a:latin typeface="Courier New" pitchFamily="34" charset="0"/>
                <a:ea typeface="Courier New" pitchFamily="34" charset="-122"/>
                <a:cs typeface="Courier New" pitchFamily="34" charset="-120"/>
              </a:rPr>
              <a:t>[t˭]</a:t>
            </a:r>
            <a:endParaRPr lang="en-US" sz="3000" dirty="0"/>
          </a:p>
        </p:txBody>
      </p:sp>
      <p:sp>
        <p:nvSpPr>
          <p:cNvPr id="29" name="Text 27"/>
          <p:cNvSpPr/>
          <p:nvPr/>
        </p:nvSpPr>
        <p:spPr>
          <a:xfrm>
            <a:off x="6217920" y="2660904"/>
            <a:ext cx="2468880" cy="347472"/>
          </a:xfrm>
          <a:prstGeom prst="rect">
            <a:avLst/>
          </a:prstGeom>
          <a:noFill/>
          <a:ln/>
        </p:spPr>
        <p:txBody>
          <a:bodyPr wrap="square" rtlCol="0" anchor="ctr"/>
          <a:lstStyle/>
          <a:p>
            <a:pPr algn="l" indent="0" marL="0">
              <a:buNone/>
            </a:pPr>
            <a:r>
              <a:rPr lang="en-US" sz="1200" b="1" spc="100" kern="0" dirty="0">
                <a:solidFill>
                  <a:srgbClr val="2B2D42"/>
                </a:solidFill>
                <a:latin typeface="Arial Black" pitchFamily="34" charset="0"/>
                <a:ea typeface="Arial Black" pitchFamily="34" charset="-122"/>
                <a:cs typeface="Arial Black" pitchFamily="34" charset="-120"/>
              </a:rPr>
              <a:t>UNASPIRATED (after /s/)</a:t>
            </a:r>
            <a:endParaRPr lang="en-US" sz="1200" dirty="0"/>
          </a:p>
        </p:txBody>
      </p:sp>
      <p:sp>
        <p:nvSpPr>
          <p:cNvPr id="30" name="Text 28"/>
          <p:cNvSpPr/>
          <p:nvPr/>
        </p:nvSpPr>
        <p:spPr>
          <a:xfrm>
            <a:off x="6217920" y="3090672"/>
            <a:ext cx="2468880" cy="384048"/>
          </a:xfrm>
          <a:prstGeom prst="rect">
            <a:avLst/>
          </a:prstGeom>
          <a:noFill/>
          <a:ln/>
        </p:spPr>
        <p:txBody>
          <a:bodyPr wrap="square" rtlCol="0" anchor="ctr"/>
          <a:lstStyle/>
          <a:p>
            <a:pPr algn="l" indent="0" marL="0">
              <a:buNone/>
            </a:pPr>
            <a:r>
              <a:rPr lang="en-US" sz="1500" dirty="0">
                <a:solidFill>
                  <a:srgbClr val="457B9D"/>
                </a:solidFill>
                <a:latin typeface="Courier New" pitchFamily="34" charset="0"/>
                <a:ea typeface="Courier New" pitchFamily="34" charset="-122"/>
                <a:cs typeface="Courier New" pitchFamily="34" charset="-120"/>
              </a:rPr>
              <a:t>stan [st˭æn]</a:t>
            </a:r>
            <a:endParaRPr lang="en-US" sz="1500" dirty="0"/>
          </a:p>
        </p:txBody>
      </p:sp>
      <p:sp>
        <p:nvSpPr>
          <p:cNvPr id="31" name="Shape 29"/>
          <p:cNvSpPr/>
          <p:nvPr/>
        </p:nvSpPr>
        <p:spPr>
          <a:xfrm>
            <a:off x="685800" y="3758184"/>
            <a:ext cx="658368" cy="1005840"/>
          </a:xfrm>
          <a:prstGeom prst="rect">
            <a:avLst/>
          </a:prstGeom>
          <a:solidFill>
            <a:srgbClr val="E63946"/>
          </a:solidFill>
          <a:ln w="12700">
            <a:solidFill>
              <a:srgbClr val="E63946"/>
            </a:solidFill>
            <a:prstDash val="solid"/>
          </a:ln>
        </p:spPr>
      </p:sp>
      <p:sp>
        <p:nvSpPr>
          <p:cNvPr id="32" name="Text 30"/>
          <p:cNvSpPr/>
          <p:nvPr/>
        </p:nvSpPr>
        <p:spPr>
          <a:xfrm>
            <a:off x="685800" y="3867912"/>
            <a:ext cx="658368" cy="777240"/>
          </a:xfrm>
          <a:prstGeom prst="rect">
            <a:avLst/>
          </a:prstGeom>
          <a:noFill/>
          <a:ln/>
        </p:spPr>
        <p:txBody>
          <a:bodyPr wrap="square" rtlCol="0" anchor="ctr"/>
          <a:lstStyle/>
          <a:p>
            <a:pPr algn="ctr" indent="0" marL="0">
              <a:buNone/>
            </a:pPr>
            <a:r>
              <a:rPr lang="en-US" sz="3400" b="1" dirty="0">
                <a:solidFill>
                  <a:srgbClr val="FAFAFA"/>
                </a:solidFill>
                <a:latin typeface="Courier New" pitchFamily="34" charset="0"/>
                <a:ea typeface="Courier New" pitchFamily="34" charset="-122"/>
                <a:cs typeface="Courier New" pitchFamily="34" charset="-120"/>
              </a:rPr>
              <a:t>/k/</a:t>
            </a:r>
            <a:endParaRPr lang="en-US" sz="3400" dirty="0"/>
          </a:p>
        </p:txBody>
      </p:sp>
      <p:sp>
        <p:nvSpPr>
          <p:cNvPr id="33" name="Shape 31"/>
          <p:cNvSpPr/>
          <p:nvPr/>
        </p:nvSpPr>
        <p:spPr>
          <a:xfrm>
            <a:off x="1463040" y="3758184"/>
            <a:ext cx="3474720" cy="1005840"/>
          </a:xfrm>
          <a:prstGeom prst="rect">
            <a:avLst/>
          </a:prstGeom>
          <a:solidFill>
            <a:srgbClr val="E5E5E5"/>
          </a:solidFill>
          <a:ln w="12700">
            <a:solidFill>
              <a:srgbClr val="0A0A14"/>
            </a:solidFill>
            <a:prstDash val="solid"/>
          </a:ln>
        </p:spPr>
      </p:sp>
      <p:sp>
        <p:nvSpPr>
          <p:cNvPr id="34" name="Shape 32"/>
          <p:cNvSpPr/>
          <p:nvPr/>
        </p:nvSpPr>
        <p:spPr>
          <a:xfrm>
            <a:off x="1463040" y="3758184"/>
            <a:ext cx="1005840" cy="1005840"/>
          </a:xfrm>
          <a:prstGeom prst="rect">
            <a:avLst/>
          </a:prstGeom>
          <a:solidFill>
            <a:srgbClr val="0A0A14"/>
          </a:solidFill>
          <a:ln w="12700">
            <a:solidFill>
              <a:srgbClr val="0A0A14"/>
            </a:solidFill>
            <a:prstDash val="solid"/>
          </a:ln>
        </p:spPr>
      </p:sp>
      <p:sp>
        <p:nvSpPr>
          <p:cNvPr id="35" name="Text 33"/>
          <p:cNvSpPr/>
          <p:nvPr/>
        </p:nvSpPr>
        <p:spPr>
          <a:xfrm>
            <a:off x="1463040" y="3867912"/>
            <a:ext cx="1005840" cy="777240"/>
          </a:xfrm>
          <a:prstGeom prst="rect">
            <a:avLst/>
          </a:prstGeom>
          <a:noFill/>
          <a:ln/>
        </p:spPr>
        <p:txBody>
          <a:bodyPr wrap="square" rtlCol="0" anchor="ctr"/>
          <a:lstStyle/>
          <a:p>
            <a:pPr algn="ctr" indent="0" marL="0">
              <a:buNone/>
            </a:pPr>
            <a:r>
              <a:rPr lang="en-US" sz="3000" b="1" dirty="0">
                <a:solidFill>
                  <a:srgbClr val="E8F400"/>
                </a:solidFill>
                <a:latin typeface="Courier New" pitchFamily="34" charset="0"/>
                <a:ea typeface="Courier New" pitchFamily="34" charset="-122"/>
                <a:cs typeface="Courier New" pitchFamily="34" charset="-120"/>
              </a:rPr>
              <a:t>[kʰ]</a:t>
            </a:r>
            <a:endParaRPr lang="en-US" sz="3000" dirty="0"/>
          </a:p>
        </p:txBody>
      </p:sp>
      <p:sp>
        <p:nvSpPr>
          <p:cNvPr id="36" name="Text 34"/>
          <p:cNvSpPr/>
          <p:nvPr/>
        </p:nvSpPr>
        <p:spPr>
          <a:xfrm>
            <a:off x="2560320" y="3831336"/>
            <a:ext cx="2240280" cy="347472"/>
          </a:xfrm>
          <a:prstGeom prst="rect">
            <a:avLst/>
          </a:prstGeom>
          <a:noFill/>
          <a:ln/>
        </p:spPr>
        <p:txBody>
          <a:bodyPr wrap="square" rtlCol="0" anchor="ctr"/>
          <a:lstStyle/>
          <a:p>
            <a:pPr algn="l" indent="0" marL="0">
              <a:buNone/>
            </a:pPr>
            <a:r>
              <a:rPr lang="en-US" sz="1200" b="1" spc="200" kern="0" dirty="0">
                <a:solidFill>
                  <a:srgbClr val="2B2D42"/>
                </a:solidFill>
                <a:latin typeface="Arial Black" pitchFamily="34" charset="0"/>
                <a:ea typeface="Arial Black" pitchFamily="34" charset="-122"/>
                <a:cs typeface="Arial Black" pitchFamily="34" charset="-120"/>
              </a:rPr>
              <a:t>ASPIRATED</a:t>
            </a:r>
            <a:endParaRPr lang="en-US" sz="1200" dirty="0"/>
          </a:p>
        </p:txBody>
      </p:sp>
      <p:sp>
        <p:nvSpPr>
          <p:cNvPr id="37" name="Text 35"/>
          <p:cNvSpPr/>
          <p:nvPr/>
        </p:nvSpPr>
        <p:spPr>
          <a:xfrm>
            <a:off x="2560320" y="4261104"/>
            <a:ext cx="2240280" cy="384048"/>
          </a:xfrm>
          <a:prstGeom prst="rect">
            <a:avLst/>
          </a:prstGeom>
          <a:noFill/>
          <a:ln/>
        </p:spPr>
        <p:txBody>
          <a:bodyPr wrap="square" rtlCol="0" anchor="ctr"/>
          <a:lstStyle/>
          <a:p>
            <a:pPr algn="l" indent="0" marL="0">
              <a:buNone/>
            </a:pPr>
            <a:r>
              <a:rPr lang="en-US" sz="1500" dirty="0">
                <a:solidFill>
                  <a:srgbClr val="457B9D"/>
                </a:solidFill>
                <a:latin typeface="Courier New" pitchFamily="34" charset="0"/>
                <a:ea typeface="Courier New" pitchFamily="34" charset="-122"/>
                <a:cs typeface="Courier New" pitchFamily="34" charset="-120"/>
              </a:rPr>
              <a:t>cat [kʰæt]</a:t>
            </a:r>
            <a:endParaRPr lang="en-US" sz="1500" dirty="0"/>
          </a:p>
        </p:txBody>
      </p:sp>
      <p:sp>
        <p:nvSpPr>
          <p:cNvPr id="38" name="Shape 36"/>
          <p:cNvSpPr/>
          <p:nvPr/>
        </p:nvSpPr>
        <p:spPr>
          <a:xfrm>
            <a:off x="5120640" y="3758184"/>
            <a:ext cx="3749040" cy="1005840"/>
          </a:xfrm>
          <a:prstGeom prst="rect">
            <a:avLst/>
          </a:prstGeom>
          <a:solidFill>
            <a:srgbClr val="E5E5E5"/>
          </a:solidFill>
          <a:ln w="12700">
            <a:solidFill>
              <a:srgbClr val="0A0A14"/>
            </a:solidFill>
            <a:prstDash val="solid"/>
          </a:ln>
        </p:spPr>
      </p:sp>
      <p:sp>
        <p:nvSpPr>
          <p:cNvPr id="39" name="Shape 37"/>
          <p:cNvSpPr/>
          <p:nvPr/>
        </p:nvSpPr>
        <p:spPr>
          <a:xfrm>
            <a:off x="5120640" y="3758184"/>
            <a:ext cx="1005840" cy="1005840"/>
          </a:xfrm>
          <a:prstGeom prst="rect">
            <a:avLst/>
          </a:prstGeom>
          <a:solidFill>
            <a:srgbClr val="2B2D42"/>
          </a:solidFill>
          <a:ln w="12700">
            <a:solidFill>
              <a:srgbClr val="2B2D42"/>
            </a:solidFill>
            <a:prstDash val="solid"/>
          </a:ln>
        </p:spPr>
      </p:sp>
      <p:sp>
        <p:nvSpPr>
          <p:cNvPr id="40" name="Text 38"/>
          <p:cNvSpPr/>
          <p:nvPr/>
        </p:nvSpPr>
        <p:spPr>
          <a:xfrm>
            <a:off x="5120640" y="3867912"/>
            <a:ext cx="1005840" cy="777240"/>
          </a:xfrm>
          <a:prstGeom prst="rect">
            <a:avLst/>
          </a:prstGeom>
          <a:noFill/>
          <a:ln/>
        </p:spPr>
        <p:txBody>
          <a:bodyPr wrap="square" rtlCol="0" anchor="ctr"/>
          <a:lstStyle/>
          <a:p>
            <a:pPr algn="ctr" indent="0" marL="0">
              <a:buNone/>
            </a:pPr>
            <a:r>
              <a:rPr lang="en-US" sz="3000" b="1" dirty="0">
                <a:solidFill>
                  <a:srgbClr val="A8DADC"/>
                </a:solidFill>
                <a:latin typeface="Courier New" pitchFamily="34" charset="0"/>
                <a:ea typeface="Courier New" pitchFamily="34" charset="-122"/>
                <a:cs typeface="Courier New" pitchFamily="34" charset="-120"/>
              </a:rPr>
              <a:t>[k˭]</a:t>
            </a:r>
            <a:endParaRPr lang="en-US" sz="3000" dirty="0"/>
          </a:p>
        </p:txBody>
      </p:sp>
      <p:sp>
        <p:nvSpPr>
          <p:cNvPr id="41" name="Text 39"/>
          <p:cNvSpPr/>
          <p:nvPr/>
        </p:nvSpPr>
        <p:spPr>
          <a:xfrm>
            <a:off x="6217920" y="3831336"/>
            <a:ext cx="2468880" cy="347472"/>
          </a:xfrm>
          <a:prstGeom prst="rect">
            <a:avLst/>
          </a:prstGeom>
          <a:noFill/>
          <a:ln/>
        </p:spPr>
        <p:txBody>
          <a:bodyPr wrap="square" rtlCol="0" anchor="ctr"/>
          <a:lstStyle/>
          <a:p>
            <a:pPr algn="l" indent="0" marL="0">
              <a:buNone/>
            </a:pPr>
            <a:r>
              <a:rPr lang="en-US" sz="1200" b="1" spc="100" kern="0" dirty="0">
                <a:solidFill>
                  <a:srgbClr val="2B2D42"/>
                </a:solidFill>
                <a:latin typeface="Arial Black" pitchFamily="34" charset="0"/>
                <a:ea typeface="Arial Black" pitchFamily="34" charset="-122"/>
                <a:cs typeface="Arial Black" pitchFamily="34" charset="-120"/>
              </a:rPr>
              <a:t>UNASPIRATED (after /s/)</a:t>
            </a:r>
            <a:endParaRPr lang="en-US" sz="1200" dirty="0"/>
          </a:p>
        </p:txBody>
      </p:sp>
      <p:sp>
        <p:nvSpPr>
          <p:cNvPr id="42" name="Text 40"/>
          <p:cNvSpPr/>
          <p:nvPr/>
        </p:nvSpPr>
        <p:spPr>
          <a:xfrm>
            <a:off x="6217920" y="4261104"/>
            <a:ext cx="2468880" cy="384048"/>
          </a:xfrm>
          <a:prstGeom prst="rect">
            <a:avLst/>
          </a:prstGeom>
          <a:noFill/>
          <a:ln/>
        </p:spPr>
        <p:txBody>
          <a:bodyPr wrap="square" rtlCol="0" anchor="ctr"/>
          <a:lstStyle/>
          <a:p>
            <a:pPr algn="l" indent="0" marL="0">
              <a:buNone/>
            </a:pPr>
            <a:r>
              <a:rPr lang="en-US" sz="1500" dirty="0">
                <a:solidFill>
                  <a:srgbClr val="457B9D"/>
                </a:solidFill>
                <a:latin typeface="Courier New" pitchFamily="34" charset="0"/>
                <a:ea typeface="Courier New" pitchFamily="34" charset="-122"/>
                <a:cs typeface="Courier New" pitchFamily="34" charset="-120"/>
              </a:rPr>
              <a:t>scat [sk˭æt]</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0A14"/>
        </a:solidFill>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E8F400"/>
          </a:solidFill>
          <a:ln w="12700">
            <a:solidFill>
              <a:srgbClr val="E8F400"/>
            </a:solidFill>
            <a:prstDash val="solid"/>
          </a:ln>
        </p:spPr>
      </p:sp>
      <p:sp>
        <p:nvSpPr>
          <p:cNvPr id="3" name="Text 1"/>
          <p:cNvSpPr/>
          <p:nvPr/>
        </p:nvSpPr>
        <p:spPr>
          <a:xfrm>
            <a:off x="365760" y="201168"/>
            <a:ext cx="914400" cy="658368"/>
          </a:xfrm>
          <a:prstGeom prst="rect">
            <a:avLst/>
          </a:prstGeom>
          <a:noFill/>
          <a:ln/>
        </p:spPr>
        <p:txBody>
          <a:bodyPr wrap="square" rtlCol="0" anchor="ctr"/>
          <a:lstStyle/>
          <a:p>
            <a:pPr algn="l" indent="0" marL="0">
              <a:buNone/>
            </a:pPr>
            <a:r>
              <a:rPr lang="en-US" sz="4000" b="1" dirty="0">
                <a:solidFill>
                  <a:srgbClr val="E8F400"/>
                </a:solidFill>
                <a:latin typeface="Arial Black" pitchFamily="34" charset="0"/>
                <a:ea typeface="Arial Black" pitchFamily="34" charset="-122"/>
                <a:cs typeface="Arial Black" pitchFamily="34" charset="-120"/>
              </a:rPr>
              <a:t>05</a:t>
            </a:r>
            <a:endParaRPr lang="en-US" sz="4000" dirty="0"/>
          </a:p>
        </p:txBody>
      </p:sp>
      <p:sp>
        <p:nvSpPr>
          <p:cNvPr id="4" name="Text 2"/>
          <p:cNvSpPr/>
          <p:nvPr/>
        </p:nvSpPr>
        <p:spPr>
          <a:xfrm>
            <a:off x="1417320" y="256032"/>
            <a:ext cx="7406640" cy="594360"/>
          </a:xfrm>
          <a:prstGeom prst="rect">
            <a:avLst/>
          </a:prstGeom>
          <a:noFill/>
          <a:ln/>
        </p:spPr>
        <p:txBody>
          <a:bodyPr wrap="square" rtlCol="0" anchor="ctr"/>
          <a:lstStyle/>
          <a:p>
            <a:pPr algn="l" indent="0" marL="0">
              <a:buNone/>
            </a:pPr>
            <a:r>
              <a:rPr lang="en-US" sz="3000" b="1" dirty="0">
                <a:solidFill>
                  <a:srgbClr val="FAFAFA"/>
                </a:solidFill>
                <a:latin typeface="Arial Black" pitchFamily="34" charset="0"/>
                <a:ea typeface="Arial Black" pitchFamily="34" charset="-122"/>
                <a:cs typeface="Arial Black" pitchFamily="34" charset="-120"/>
              </a:rPr>
              <a:t>The /l/ Allophones: Clear vs Dark</a:t>
            </a:r>
            <a:endParaRPr lang="en-US" sz="3000" dirty="0"/>
          </a:p>
        </p:txBody>
      </p:sp>
      <p:sp>
        <p:nvSpPr>
          <p:cNvPr id="5" name="Text 3"/>
          <p:cNvSpPr/>
          <p:nvPr/>
        </p:nvSpPr>
        <p:spPr>
          <a:xfrm>
            <a:off x="365760" y="896112"/>
            <a:ext cx="8412480" cy="320040"/>
          </a:xfrm>
          <a:prstGeom prst="rect">
            <a:avLst/>
          </a:prstGeom>
          <a:noFill/>
          <a:ln/>
        </p:spPr>
        <p:txBody>
          <a:bodyPr wrap="square" rtlCol="0" anchor="ctr"/>
          <a:lstStyle/>
          <a:p>
            <a:pPr algn="l" indent="0" marL="0">
              <a:buNone/>
            </a:pPr>
            <a:r>
              <a:rPr lang="en-US" sz="1300" i="1" dirty="0">
                <a:solidFill>
                  <a:srgbClr val="8D99AE"/>
                </a:solidFill>
                <a:latin typeface="Arial" pitchFamily="34" charset="0"/>
                <a:ea typeface="Arial" pitchFamily="34" charset="-122"/>
                <a:cs typeface="Arial" pitchFamily="34" charset="-120"/>
              </a:rPr>
              <a:t>One phoneme — two phonetically distinct realisations governed by syllable position</a:t>
            </a:r>
            <a:endParaRPr lang="en-US" sz="1300" dirty="0"/>
          </a:p>
        </p:txBody>
      </p:sp>
      <p:sp>
        <p:nvSpPr>
          <p:cNvPr id="6" name="Shape 4"/>
          <p:cNvSpPr/>
          <p:nvPr/>
        </p:nvSpPr>
        <p:spPr>
          <a:xfrm>
            <a:off x="365760" y="1371600"/>
            <a:ext cx="3977640" cy="3566160"/>
          </a:xfrm>
          <a:prstGeom prst="rect">
            <a:avLst/>
          </a:prstGeom>
          <a:solidFill>
            <a:srgbClr val="2B2D42"/>
          </a:solidFill>
          <a:ln w="12700">
            <a:solidFill>
              <a:srgbClr val="E8F400"/>
            </a:solidFill>
            <a:prstDash val="solid"/>
          </a:ln>
        </p:spPr>
      </p:sp>
      <p:sp>
        <p:nvSpPr>
          <p:cNvPr id="7" name="Shape 5"/>
          <p:cNvSpPr/>
          <p:nvPr/>
        </p:nvSpPr>
        <p:spPr>
          <a:xfrm>
            <a:off x="365760" y="1371600"/>
            <a:ext cx="3977640" cy="685800"/>
          </a:xfrm>
          <a:prstGeom prst="rect">
            <a:avLst/>
          </a:prstGeom>
          <a:solidFill>
            <a:srgbClr val="E8F400"/>
          </a:solidFill>
          <a:ln w="12700">
            <a:solidFill>
              <a:srgbClr val="E8F400"/>
            </a:solidFill>
            <a:prstDash val="solid"/>
          </a:ln>
        </p:spPr>
      </p:sp>
      <p:sp>
        <p:nvSpPr>
          <p:cNvPr id="8" name="Text 6"/>
          <p:cNvSpPr/>
          <p:nvPr/>
        </p:nvSpPr>
        <p:spPr>
          <a:xfrm>
            <a:off x="502920" y="1426464"/>
            <a:ext cx="3703320" cy="566928"/>
          </a:xfrm>
          <a:prstGeom prst="rect">
            <a:avLst/>
          </a:prstGeom>
          <a:noFill/>
          <a:ln/>
        </p:spPr>
        <p:txBody>
          <a:bodyPr wrap="square" rtlCol="0" anchor="ctr"/>
          <a:lstStyle/>
          <a:p>
            <a:pPr algn="l" indent="0" marL="0">
              <a:buNone/>
            </a:pPr>
            <a:r>
              <a:rPr lang="en-US" sz="2000" b="1" dirty="0">
                <a:solidFill>
                  <a:srgbClr val="0A0A14"/>
                </a:solidFill>
                <a:latin typeface="Arial Black" pitchFamily="34" charset="0"/>
                <a:ea typeface="Arial Black" pitchFamily="34" charset="-122"/>
                <a:cs typeface="Arial Black" pitchFamily="34" charset="-120"/>
              </a:rPr>
              <a:t>CLEAR  /l/  →  [l]</a:t>
            </a:r>
            <a:endParaRPr lang="en-US" sz="2000" dirty="0"/>
          </a:p>
        </p:txBody>
      </p:sp>
      <p:sp>
        <p:nvSpPr>
          <p:cNvPr id="9" name="Shape 7"/>
          <p:cNvSpPr/>
          <p:nvPr/>
        </p:nvSpPr>
        <p:spPr>
          <a:xfrm>
            <a:off x="548640" y="2176272"/>
            <a:ext cx="109728" cy="347472"/>
          </a:xfrm>
          <a:prstGeom prst="rect">
            <a:avLst/>
          </a:prstGeom>
          <a:solidFill>
            <a:srgbClr val="E8F400"/>
          </a:solidFill>
          <a:ln w="12700">
            <a:solidFill>
              <a:srgbClr val="E8F400"/>
            </a:solidFill>
            <a:prstDash val="solid"/>
          </a:ln>
        </p:spPr>
      </p:sp>
      <p:sp>
        <p:nvSpPr>
          <p:cNvPr id="10" name="Text 8"/>
          <p:cNvSpPr/>
          <p:nvPr/>
        </p:nvSpPr>
        <p:spPr>
          <a:xfrm>
            <a:off x="777240" y="2139696"/>
            <a:ext cx="3429000" cy="402336"/>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Before vowels and /j/</a:t>
            </a:r>
            <a:endParaRPr lang="en-US" sz="1400" dirty="0"/>
          </a:p>
        </p:txBody>
      </p:sp>
      <p:sp>
        <p:nvSpPr>
          <p:cNvPr id="11" name="Shape 9"/>
          <p:cNvSpPr/>
          <p:nvPr/>
        </p:nvSpPr>
        <p:spPr>
          <a:xfrm>
            <a:off x="548640" y="2688336"/>
            <a:ext cx="109728" cy="347472"/>
          </a:xfrm>
          <a:prstGeom prst="rect">
            <a:avLst/>
          </a:prstGeom>
          <a:solidFill>
            <a:srgbClr val="E8F400"/>
          </a:solidFill>
          <a:ln w="12700">
            <a:solidFill>
              <a:srgbClr val="E8F400"/>
            </a:solidFill>
            <a:prstDash val="solid"/>
          </a:ln>
        </p:spPr>
      </p:sp>
      <p:sp>
        <p:nvSpPr>
          <p:cNvPr id="12" name="Text 10"/>
          <p:cNvSpPr/>
          <p:nvPr/>
        </p:nvSpPr>
        <p:spPr>
          <a:xfrm>
            <a:off x="777240" y="2651760"/>
            <a:ext cx="3429000" cy="402336"/>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Tongue tip at alveolar ridge</a:t>
            </a:r>
            <a:endParaRPr lang="en-US" sz="1400" dirty="0"/>
          </a:p>
        </p:txBody>
      </p:sp>
      <p:sp>
        <p:nvSpPr>
          <p:cNvPr id="13" name="Shape 11"/>
          <p:cNvSpPr/>
          <p:nvPr/>
        </p:nvSpPr>
        <p:spPr>
          <a:xfrm>
            <a:off x="548640" y="3200400"/>
            <a:ext cx="109728" cy="347472"/>
          </a:xfrm>
          <a:prstGeom prst="rect">
            <a:avLst/>
          </a:prstGeom>
          <a:solidFill>
            <a:srgbClr val="E8F400"/>
          </a:solidFill>
          <a:ln w="12700">
            <a:solidFill>
              <a:srgbClr val="E8F400"/>
            </a:solidFill>
            <a:prstDash val="solid"/>
          </a:ln>
        </p:spPr>
      </p:sp>
      <p:sp>
        <p:nvSpPr>
          <p:cNvPr id="14" name="Text 12"/>
          <p:cNvSpPr/>
          <p:nvPr/>
        </p:nvSpPr>
        <p:spPr>
          <a:xfrm>
            <a:off x="777240" y="3163824"/>
            <a:ext cx="3429000" cy="402336"/>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Front of tongue raised</a:t>
            </a:r>
            <a:endParaRPr lang="en-US" sz="1400" dirty="0"/>
          </a:p>
        </p:txBody>
      </p:sp>
      <p:sp>
        <p:nvSpPr>
          <p:cNvPr id="15" name="Shape 13"/>
          <p:cNvSpPr/>
          <p:nvPr/>
        </p:nvSpPr>
        <p:spPr>
          <a:xfrm>
            <a:off x="548640" y="3712464"/>
            <a:ext cx="109728" cy="347472"/>
          </a:xfrm>
          <a:prstGeom prst="rect">
            <a:avLst/>
          </a:prstGeom>
          <a:solidFill>
            <a:srgbClr val="E8F400"/>
          </a:solidFill>
          <a:ln w="12700">
            <a:solidFill>
              <a:srgbClr val="E8F400"/>
            </a:solidFill>
            <a:prstDash val="solid"/>
          </a:ln>
        </p:spPr>
      </p:sp>
      <p:sp>
        <p:nvSpPr>
          <p:cNvPr id="16" name="Text 14"/>
          <p:cNvSpPr/>
          <p:nvPr/>
        </p:nvSpPr>
        <p:spPr>
          <a:xfrm>
            <a:off x="777240" y="3675888"/>
            <a:ext cx="3429000" cy="402336"/>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More 'vowel-like' resonance</a:t>
            </a:r>
            <a:endParaRPr lang="en-US" sz="1400" dirty="0"/>
          </a:p>
        </p:txBody>
      </p:sp>
      <p:sp>
        <p:nvSpPr>
          <p:cNvPr id="17" name="Shape 15"/>
          <p:cNvSpPr/>
          <p:nvPr/>
        </p:nvSpPr>
        <p:spPr>
          <a:xfrm>
            <a:off x="548640" y="4224528"/>
            <a:ext cx="109728" cy="347472"/>
          </a:xfrm>
          <a:prstGeom prst="rect">
            <a:avLst/>
          </a:prstGeom>
          <a:solidFill>
            <a:srgbClr val="E8F400"/>
          </a:solidFill>
          <a:ln w="12700">
            <a:solidFill>
              <a:srgbClr val="E8F400"/>
            </a:solidFill>
            <a:prstDash val="solid"/>
          </a:ln>
        </p:spPr>
      </p:sp>
      <p:sp>
        <p:nvSpPr>
          <p:cNvPr id="18" name="Text 16"/>
          <p:cNvSpPr/>
          <p:nvPr/>
        </p:nvSpPr>
        <p:spPr>
          <a:xfrm>
            <a:off x="777240" y="4187952"/>
            <a:ext cx="3429000" cy="402336"/>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Examples: leaf [liːf], light [laɪt], blue [bluː]</a:t>
            </a:r>
            <a:endParaRPr lang="en-US" sz="1400" dirty="0"/>
          </a:p>
        </p:txBody>
      </p:sp>
      <p:sp>
        <p:nvSpPr>
          <p:cNvPr id="19" name="Shape 17"/>
          <p:cNvSpPr/>
          <p:nvPr/>
        </p:nvSpPr>
        <p:spPr>
          <a:xfrm>
            <a:off x="4800600" y="1371600"/>
            <a:ext cx="3977640" cy="3566160"/>
          </a:xfrm>
          <a:prstGeom prst="rect">
            <a:avLst/>
          </a:prstGeom>
          <a:solidFill>
            <a:srgbClr val="2B2D42"/>
          </a:solidFill>
          <a:ln w="12700">
            <a:solidFill>
              <a:srgbClr val="FF6B35"/>
            </a:solidFill>
            <a:prstDash val="solid"/>
          </a:ln>
        </p:spPr>
      </p:sp>
      <p:sp>
        <p:nvSpPr>
          <p:cNvPr id="20" name="Shape 18"/>
          <p:cNvSpPr/>
          <p:nvPr/>
        </p:nvSpPr>
        <p:spPr>
          <a:xfrm>
            <a:off x="4800600" y="1371600"/>
            <a:ext cx="3977640" cy="685800"/>
          </a:xfrm>
          <a:prstGeom prst="rect">
            <a:avLst/>
          </a:prstGeom>
          <a:solidFill>
            <a:srgbClr val="FF6B35"/>
          </a:solidFill>
          <a:ln w="12700">
            <a:solidFill>
              <a:srgbClr val="FF6B35"/>
            </a:solidFill>
            <a:prstDash val="solid"/>
          </a:ln>
        </p:spPr>
      </p:sp>
      <p:sp>
        <p:nvSpPr>
          <p:cNvPr id="21" name="Text 19"/>
          <p:cNvSpPr/>
          <p:nvPr/>
        </p:nvSpPr>
        <p:spPr>
          <a:xfrm>
            <a:off x="4937760" y="1426464"/>
            <a:ext cx="3703320" cy="566928"/>
          </a:xfrm>
          <a:prstGeom prst="rect">
            <a:avLst/>
          </a:prstGeom>
          <a:noFill/>
          <a:ln/>
        </p:spPr>
        <p:txBody>
          <a:bodyPr wrap="square" rtlCol="0" anchor="ctr"/>
          <a:lstStyle/>
          <a:p>
            <a:pPr algn="l" indent="0" marL="0">
              <a:buNone/>
            </a:pPr>
            <a:r>
              <a:rPr lang="en-US" sz="2000" b="1" dirty="0">
                <a:solidFill>
                  <a:srgbClr val="FAFAFA"/>
                </a:solidFill>
                <a:latin typeface="Arial Black" pitchFamily="34" charset="0"/>
                <a:ea typeface="Arial Black" pitchFamily="34" charset="-122"/>
                <a:cs typeface="Arial Black" pitchFamily="34" charset="-120"/>
              </a:rPr>
              <a:t>DARK  /l/  →  [ɫ]</a:t>
            </a:r>
            <a:endParaRPr lang="en-US" sz="2000" dirty="0"/>
          </a:p>
        </p:txBody>
      </p:sp>
      <p:sp>
        <p:nvSpPr>
          <p:cNvPr id="22" name="Shape 20"/>
          <p:cNvSpPr/>
          <p:nvPr/>
        </p:nvSpPr>
        <p:spPr>
          <a:xfrm>
            <a:off x="4983480" y="2176272"/>
            <a:ext cx="109728" cy="347472"/>
          </a:xfrm>
          <a:prstGeom prst="rect">
            <a:avLst/>
          </a:prstGeom>
          <a:solidFill>
            <a:srgbClr val="FF6B35"/>
          </a:solidFill>
          <a:ln w="12700">
            <a:solidFill>
              <a:srgbClr val="FF6B35"/>
            </a:solidFill>
            <a:prstDash val="solid"/>
          </a:ln>
        </p:spPr>
      </p:sp>
      <p:sp>
        <p:nvSpPr>
          <p:cNvPr id="23" name="Text 21"/>
          <p:cNvSpPr/>
          <p:nvPr/>
        </p:nvSpPr>
        <p:spPr>
          <a:xfrm>
            <a:off x="5212080" y="2139696"/>
            <a:ext cx="3429000" cy="402336"/>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After vowels or before consonants</a:t>
            </a:r>
            <a:endParaRPr lang="en-US" sz="1400" dirty="0"/>
          </a:p>
        </p:txBody>
      </p:sp>
      <p:sp>
        <p:nvSpPr>
          <p:cNvPr id="24" name="Shape 22"/>
          <p:cNvSpPr/>
          <p:nvPr/>
        </p:nvSpPr>
        <p:spPr>
          <a:xfrm>
            <a:off x="4983480" y="2688336"/>
            <a:ext cx="109728" cy="347472"/>
          </a:xfrm>
          <a:prstGeom prst="rect">
            <a:avLst/>
          </a:prstGeom>
          <a:solidFill>
            <a:srgbClr val="FF6B35"/>
          </a:solidFill>
          <a:ln w="12700">
            <a:solidFill>
              <a:srgbClr val="FF6B35"/>
            </a:solidFill>
            <a:prstDash val="solid"/>
          </a:ln>
        </p:spPr>
      </p:sp>
      <p:sp>
        <p:nvSpPr>
          <p:cNvPr id="25" name="Text 23"/>
          <p:cNvSpPr/>
          <p:nvPr/>
        </p:nvSpPr>
        <p:spPr>
          <a:xfrm>
            <a:off x="5212080" y="2651760"/>
            <a:ext cx="3429000" cy="402336"/>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Back of tongue raised (velarised)</a:t>
            </a:r>
            <a:endParaRPr lang="en-US" sz="1400" dirty="0"/>
          </a:p>
        </p:txBody>
      </p:sp>
      <p:sp>
        <p:nvSpPr>
          <p:cNvPr id="26" name="Shape 24"/>
          <p:cNvSpPr/>
          <p:nvPr/>
        </p:nvSpPr>
        <p:spPr>
          <a:xfrm>
            <a:off x="4983480" y="3200400"/>
            <a:ext cx="109728" cy="347472"/>
          </a:xfrm>
          <a:prstGeom prst="rect">
            <a:avLst/>
          </a:prstGeom>
          <a:solidFill>
            <a:srgbClr val="FF6B35"/>
          </a:solidFill>
          <a:ln w="12700">
            <a:solidFill>
              <a:srgbClr val="FF6B35"/>
            </a:solidFill>
            <a:prstDash val="solid"/>
          </a:ln>
        </p:spPr>
      </p:sp>
      <p:sp>
        <p:nvSpPr>
          <p:cNvPr id="27" name="Text 25"/>
          <p:cNvSpPr/>
          <p:nvPr/>
        </p:nvSpPr>
        <p:spPr>
          <a:xfrm>
            <a:off x="5212080" y="3163824"/>
            <a:ext cx="3429000" cy="402336"/>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Has 'hollow' back vowel quality</a:t>
            </a:r>
            <a:endParaRPr lang="en-US" sz="1400" dirty="0"/>
          </a:p>
        </p:txBody>
      </p:sp>
      <p:sp>
        <p:nvSpPr>
          <p:cNvPr id="28" name="Shape 26"/>
          <p:cNvSpPr/>
          <p:nvPr/>
        </p:nvSpPr>
        <p:spPr>
          <a:xfrm>
            <a:off x="4983480" y="3712464"/>
            <a:ext cx="109728" cy="347472"/>
          </a:xfrm>
          <a:prstGeom prst="rect">
            <a:avLst/>
          </a:prstGeom>
          <a:solidFill>
            <a:srgbClr val="FF6B35"/>
          </a:solidFill>
          <a:ln w="12700">
            <a:solidFill>
              <a:srgbClr val="FF6B35"/>
            </a:solidFill>
            <a:prstDash val="solid"/>
          </a:ln>
        </p:spPr>
      </p:sp>
      <p:sp>
        <p:nvSpPr>
          <p:cNvPr id="29" name="Text 27"/>
          <p:cNvSpPr/>
          <p:nvPr/>
        </p:nvSpPr>
        <p:spPr>
          <a:xfrm>
            <a:off x="5212080" y="3675888"/>
            <a:ext cx="3429000" cy="402336"/>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Notated with tilde: [ɫ]</a:t>
            </a:r>
            <a:endParaRPr lang="en-US" sz="1400" dirty="0"/>
          </a:p>
        </p:txBody>
      </p:sp>
      <p:sp>
        <p:nvSpPr>
          <p:cNvPr id="30" name="Shape 28"/>
          <p:cNvSpPr/>
          <p:nvPr/>
        </p:nvSpPr>
        <p:spPr>
          <a:xfrm>
            <a:off x="4983480" y="4224528"/>
            <a:ext cx="109728" cy="347472"/>
          </a:xfrm>
          <a:prstGeom prst="rect">
            <a:avLst/>
          </a:prstGeom>
          <a:solidFill>
            <a:srgbClr val="FF6B35"/>
          </a:solidFill>
          <a:ln w="12700">
            <a:solidFill>
              <a:srgbClr val="FF6B35"/>
            </a:solidFill>
            <a:prstDash val="solid"/>
          </a:ln>
        </p:spPr>
      </p:sp>
      <p:sp>
        <p:nvSpPr>
          <p:cNvPr id="31" name="Text 29"/>
          <p:cNvSpPr/>
          <p:nvPr/>
        </p:nvSpPr>
        <p:spPr>
          <a:xfrm>
            <a:off x="5212080" y="4187952"/>
            <a:ext cx="3429000" cy="402336"/>
          </a:xfrm>
          <a:prstGeom prst="rect">
            <a:avLst/>
          </a:prstGeom>
          <a:noFill/>
          <a:ln/>
        </p:spPr>
        <p:txBody>
          <a:bodyPr wrap="square" rtlCol="0" anchor="ctr"/>
          <a:lstStyle/>
          <a:p>
            <a:pPr algn="l" indent="0" marL="0">
              <a:buNone/>
            </a:pPr>
            <a:r>
              <a:rPr lang="en-US" sz="1400" dirty="0">
                <a:solidFill>
                  <a:srgbClr val="E5E5E5"/>
                </a:solidFill>
                <a:latin typeface="Arial" pitchFamily="34" charset="0"/>
                <a:ea typeface="Arial" pitchFamily="34" charset="-122"/>
                <a:cs typeface="Arial" pitchFamily="34" charset="-120"/>
              </a:rPr>
              <a:t>Examples: full [fʊɫ], milk [mɪɫk], ball [bɔːɫ]</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1F0EB"/>
        </a:solidFill>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457B9D"/>
          </a:solidFill>
          <a:ln w="12700">
            <a:solidFill>
              <a:srgbClr val="457B9D"/>
            </a:solidFill>
            <a:prstDash val="solid"/>
          </a:ln>
        </p:spPr>
      </p:sp>
      <p:sp>
        <p:nvSpPr>
          <p:cNvPr id="3" name="Text 1"/>
          <p:cNvSpPr/>
          <p:nvPr/>
        </p:nvSpPr>
        <p:spPr>
          <a:xfrm>
            <a:off x="365760" y="91440"/>
            <a:ext cx="7315200" cy="548640"/>
          </a:xfrm>
          <a:prstGeom prst="rect">
            <a:avLst/>
          </a:prstGeom>
          <a:noFill/>
          <a:ln/>
        </p:spPr>
        <p:txBody>
          <a:bodyPr wrap="square" rtlCol="0" anchor="ctr"/>
          <a:lstStyle/>
          <a:p>
            <a:pPr algn="l" indent="0" marL="0">
              <a:buNone/>
            </a:pPr>
            <a:r>
              <a:rPr lang="en-US" sz="2800" b="1" dirty="0">
                <a:solidFill>
                  <a:srgbClr val="FAFAFA"/>
                </a:solidFill>
                <a:latin typeface="Arial Black" pitchFamily="34" charset="0"/>
                <a:ea typeface="Arial Black" pitchFamily="34" charset="-122"/>
                <a:cs typeface="Arial Black" pitchFamily="34" charset="-120"/>
              </a:rPr>
              <a:t>More Allophonic Rules in English</a:t>
            </a:r>
            <a:endParaRPr lang="en-US" sz="2800" dirty="0"/>
          </a:p>
        </p:txBody>
      </p:sp>
      <p:sp>
        <p:nvSpPr>
          <p:cNvPr id="4" name="Text 2"/>
          <p:cNvSpPr/>
          <p:nvPr/>
        </p:nvSpPr>
        <p:spPr>
          <a:xfrm>
            <a:off x="365760" y="594360"/>
            <a:ext cx="7315200" cy="292608"/>
          </a:xfrm>
          <a:prstGeom prst="rect">
            <a:avLst/>
          </a:prstGeom>
          <a:noFill/>
          <a:ln/>
        </p:spPr>
        <p:txBody>
          <a:bodyPr wrap="square" rtlCol="0" anchor="ctr"/>
          <a:lstStyle/>
          <a:p>
            <a:pPr algn="l" indent="0" marL="0">
              <a:buNone/>
            </a:pPr>
            <a:r>
              <a:rPr lang="en-US" sz="1300" dirty="0">
                <a:solidFill>
                  <a:srgbClr val="A8DADC"/>
                </a:solidFill>
                <a:latin typeface="Arial" pitchFamily="34" charset="0"/>
                <a:ea typeface="Arial" pitchFamily="34" charset="-122"/>
                <a:cs typeface="Arial" pitchFamily="34" charset="-120"/>
              </a:rPr>
              <a:t>/r/ and the Nasals</a:t>
            </a:r>
            <a:endParaRPr lang="en-US" sz="1300" dirty="0"/>
          </a:p>
        </p:txBody>
      </p:sp>
      <p:sp>
        <p:nvSpPr>
          <p:cNvPr id="5" name="Shape 3"/>
          <p:cNvSpPr/>
          <p:nvPr/>
        </p:nvSpPr>
        <p:spPr>
          <a:xfrm>
            <a:off x="365760" y="1097280"/>
            <a:ext cx="8412480" cy="420624"/>
          </a:xfrm>
          <a:prstGeom prst="rect">
            <a:avLst/>
          </a:prstGeom>
          <a:solidFill>
            <a:srgbClr val="2B2D42"/>
          </a:solidFill>
          <a:ln w="12700">
            <a:solidFill>
              <a:srgbClr val="2B2D42"/>
            </a:solidFill>
            <a:prstDash val="solid"/>
          </a:ln>
        </p:spPr>
      </p:sp>
      <p:sp>
        <p:nvSpPr>
          <p:cNvPr id="6" name="Text 4"/>
          <p:cNvSpPr/>
          <p:nvPr/>
        </p:nvSpPr>
        <p:spPr>
          <a:xfrm>
            <a:off x="502920" y="1124712"/>
            <a:ext cx="8229600" cy="365760"/>
          </a:xfrm>
          <a:prstGeom prst="rect">
            <a:avLst/>
          </a:prstGeom>
          <a:noFill/>
          <a:ln/>
        </p:spPr>
        <p:txBody>
          <a:bodyPr wrap="square" rtlCol="0" anchor="ctr"/>
          <a:lstStyle/>
          <a:p>
            <a:pPr algn="l" indent="0" marL="0">
              <a:buNone/>
            </a:pPr>
            <a:r>
              <a:rPr lang="en-US" sz="1700" b="1" dirty="0">
                <a:solidFill>
                  <a:srgbClr val="A8DADC"/>
                </a:solidFill>
                <a:latin typeface="Arial Black" pitchFamily="34" charset="0"/>
                <a:ea typeface="Arial Black" pitchFamily="34" charset="-122"/>
                <a:cs typeface="Arial Black" pitchFamily="34" charset="-120"/>
              </a:rPr>
              <a:t>/r/  Rhotic Allophones</a:t>
            </a:r>
            <a:endParaRPr lang="en-US" sz="1700" dirty="0"/>
          </a:p>
        </p:txBody>
      </p:sp>
      <p:sp>
        <p:nvSpPr>
          <p:cNvPr id="7" name="Shape 5"/>
          <p:cNvSpPr/>
          <p:nvPr/>
        </p:nvSpPr>
        <p:spPr>
          <a:xfrm>
            <a:off x="365760" y="1572768"/>
            <a:ext cx="8412480" cy="475488"/>
          </a:xfrm>
          <a:prstGeom prst="rect">
            <a:avLst/>
          </a:prstGeom>
          <a:solidFill>
            <a:srgbClr val="E5E5E5"/>
          </a:solidFill>
          <a:ln w="12700">
            <a:solidFill>
              <a:srgbClr val="E5E5E5"/>
            </a:solidFill>
            <a:prstDash val="solid"/>
          </a:ln>
        </p:spPr>
      </p:sp>
      <p:sp>
        <p:nvSpPr>
          <p:cNvPr id="8" name="Text 6"/>
          <p:cNvSpPr/>
          <p:nvPr/>
        </p:nvSpPr>
        <p:spPr>
          <a:xfrm>
            <a:off x="457200" y="1600200"/>
            <a:ext cx="777240" cy="402336"/>
          </a:xfrm>
          <a:prstGeom prst="rect">
            <a:avLst/>
          </a:prstGeom>
          <a:noFill/>
          <a:ln/>
        </p:spPr>
        <p:txBody>
          <a:bodyPr wrap="square" rtlCol="0" anchor="ctr"/>
          <a:lstStyle/>
          <a:p>
            <a:pPr algn="ctr" indent="0" marL="0">
              <a:buNone/>
            </a:pPr>
            <a:r>
              <a:rPr lang="en-US" sz="2200" b="1" dirty="0">
                <a:solidFill>
                  <a:srgbClr val="457B9D"/>
                </a:solidFill>
                <a:latin typeface="Courier New" pitchFamily="34" charset="0"/>
                <a:ea typeface="Courier New" pitchFamily="34" charset="-122"/>
                <a:cs typeface="Courier New" pitchFamily="34" charset="-120"/>
              </a:rPr>
              <a:t>[r]</a:t>
            </a:r>
            <a:endParaRPr lang="en-US" sz="2200" dirty="0"/>
          </a:p>
        </p:txBody>
      </p:sp>
      <p:sp>
        <p:nvSpPr>
          <p:cNvPr id="9" name="Text 7"/>
          <p:cNvSpPr/>
          <p:nvPr/>
        </p:nvSpPr>
        <p:spPr>
          <a:xfrm>
            <a:off x="1325880" y="1618488"/>
            <a:ext cx="7223760" cy="365760"/>
          </a:xfrm>
          <a:prstGeom prst="rect">
            <a:avLst/>
          </a:prstGeom>
          <a:noFill/>
          <a:ln/>
        </p:spPr>
        <p:txBody>
          <a:bodyPr wrap="square" rtlCol="0" anchor="ctr"/>
          <a:lstStyle/>
          <a:p>
            <a:pPr algn="l" indent="0" marL="0">
              <a:buNone/>
            </a:pPr>
            <a:r>
              <a:rPr lang="en-US" sz="1400" dirty="0">
                <a:solidFill>
                  <a:srgbClr val="2B2D42"/>
                </a:solidFill>
                <a:latin typeface="Arial" pitchFamily="34" charset="0"/>
                <a:ea typeface="Arial" pitchFamily="34" charset="-122"/>
                <a:cs typeface="Arial" pitchFamily="34" charset="-120"/>
              </a:rPr>
              <a:t>Tapped/flapped — between vowels (AmE): better, butter</a:t>
            </a:r>
            <a:endParaRPr lang="en-US" sz="1400" dirty="0"/>
          </a:p>
        </p:txBody>
      </p:sp>
      <p:sp>
        <p:nvSpPr>
          <p:cNvPr id="10" name="Shape 8"/>
          <p:cNvSpPr/>
          <p:nvPr/>
        </p:nvSpPr>
        <p:spPr>
          <a:xfrm>
            <a:off x="365760" y="2084832"/>
            <a:ext cx="8412480" cy="475488"/>
          </a:xfrm>
          <a:prstGeom prst="rect">
            <a:avLst/>
          </a:prstGeom>
          <a:solidFill>
            <a:srgbClr val="FAFAFA"/>
          </a:solidFill>
          <a:ln w="12700">
            <a:solidFill>
              <a:srgbClr val="E5E5E5"/>
            </a:solidFill>
            <a:prstDash val="solid"/>
          </a:ln>
        </p:spPr>
      </p:sp>
      <p:sp>
        <p:nvSpPr>
          <p:cNvPr id="11" name="Text 9"/>
          <p:cNvSpPr/>
          <p:nvPr/>
        </p:nvSpPr>
        <p:spPr>
          <a:xfrm>
            <a:off x="457200" y="2112264"/>
            <a:ext cx="777240" cy="402336"/>
          </a:xfrm>
          <a:prstGeom prst="rect">
            <a:avLst/>
          </a:prstGeom>
          <a:noFill/>
          <a:ln/>
        </p:spPr>
        <p:txBody>
          <a:bodyPr wrap="square" rtlCol="0" anchor="ctr"/>
          <a:lstStyle/>
          <a:p>
            <a:pPr algn="ctr" indent="0" marL="0">
              <a:buNone/>
            </a:pPr>
            <a:r>
              <a:rPr lang="en-US" sz="2200" b="1" dirty="0">
                <a:solidFill>
                  <a:srgbClr val="457B9D"/>
                </a:solidFill>
                <a:latin typeface="Courier New" pitchFamily="34" charset="0"/>
                <a:ea typeface="Courier New" pitchFamily="34" charset="-122"/>
                <a:cs typeface="Courier New" pitchFamily="34" charset="-120"/>
              </a:rPr>
              <a:t>[ɹ]</a:t>
            </a:r>
            <a:endParaRPr lang="en-US" sz="2200" dirty="0"/>
          </a:p>
        </p:txBody>
      </p:sp>
      <p:sp>
        <p:nvSpPr>
          <p:cNvPr id="12" name="Text 10"/>
          <p:cNvSpPr/>
          <p:nvPr/>
        </p:nvSpPr>
        <p:spPr>
          <a:xfrm>
            <a:off x="1325880" y="2130552"/>
            <a:ext cx="7223760" cy="365760"/>
          </a:xfrm>
          <a:prstGeom prst="rect">
            <a:avLst/>
          </a:prstGeom>
          <a:noFill/>
          <a:ln/>
        </p:spPr>
        <p:txBody>
          <a:bodyPr wrap="square" rtlCol="0" anchor="ctr"/>
          <a:lstStyle/>
          <a:p>
            <a:pPr algn="l" indent="0" marL="0">
              <a:buNone/>
            </a:pPr>
            <a:r>
              <a:rPr lang="en-US" sz="1400" dirty="0">
                <a:solidFill>
                  <a:srgbClr val="2B2D42"/>
                </a:solidFill>
                <a:latin typeface="Arial" pitchFamily="34" charset="0"/>
                <a:ea typeface="Arial" pitchFamily="34" charset="-122"/>
                <a:cs typeface="Arial" pitchFamily="34" charset="-120"/>
              </a:rPr>
              <a:t>Approximant — before vowels in most positions: red, try</a:t>
            </a:r>
            <a:endParaRPr lang="en-US" sz="1400" dirty="0"/>
          </a:p>
        </p:txBody>
      </p:sp>
      <p:sp>
        <p:nvSpPr>
          <p:cNvPr id="13" name="Shape 11"/>
          <p:cNvSpPr/>
          <p:nvPr/>
        </p:nvSpPr>
        <p:spPr>
          <a:xfrm>
            <a:off x="365760" y="2596896"/>
            <a:ext cx="8412480" cy="475488"/>
          </a:xfrm>
          <a:prstGeom prst="rect">
            <a:avLst/>
          </a:prstGeom>
          <a:solidFill>
            <a:srgbClr val="E5E5E5"/>
          </a:solidFill>
          <a:ln w="12700">
            <a:solidFill>
              <a:srgbClr val="E5E5E5"/>
            </a:solidFill>
            <a:prstDash val="solid"/>
          </a:ln>
        </p:spPr>
      </p:sp>
      <p:sp>
        <p:nvSpPr>
          <p:cNvPr id="14" name="Text 12"/>
          <p:cNvSpPr/>
          <p:nvPr/>
        </p:nvSpPr>
        <p:spPr>
          <a:xfrm>
            <a:off x="457200" y="2624328"/>
            <a:ext cx="777240" cy="402336"/>
          </a:xfrm>
          <a:prstGeom prst="rect">
            <a:avLst/>
          </a:prstGeom>
          <a:noFill/>
          <a:ln/>
        </p:spPr>
        <p:txBody>
          <a:bodyPr wrap="square" rtlCol="0" anchor="ctr"/>
          <a:lstStyle/>
          <a:p>
            <a:pPr algn="ctr" indent="0" marL="0">
              <a:buNone/>
            </a:pPr>
            <a:r>
              <a:rPr lang="en-US" sz="2200" b="1" dirty="0">
                <a:solidFill>
                  <a:srgbClr val="457B9D"/>
                </a:solidFill>
                <a:latin typeface="Courier New" pitchFamily="34" charset="0"/>
                <a:ea typeface="Courier New" pitchFamily="34" charset="-122"/>
                <a:cs typeface="Courier New" pitchFamily="34" charset="-120"/>
              </a:rPr>
              <a:t>[r̥]</a:t>
            </a:r>
            <a:endParaRPr lang="en-US" sz="2200" dirty="0"/>
          </a:p>
        </p:txBody>
      </p:sp>
      <p:sp>
        <p:nvSpPr>
          <p:cNvPr id="15" name="Text 13"/>
          <p:cNvSpPr/>
          <p:nvPr/>
        </p:nvSpPr>
        <p:spPr>
          <a:xfrm>
            <a:off x="1325880" y="2642616"/>
            <a:ext cx="7223760" cy="365760"/>
          </a:xfrm>
          <a:prstGeom prst="rect">
            <a:avLst/>
          </a:prstGeom>
          <a:noFill/>
          <a:ln/>
        </p:spPr>
        <p:txBody>
          <a:bodyPr wrap="square" rtlCol="0" anchor="ctr"/>
          <a:lstStyle/>
          <a:p>
            <a:pPr algn="l" indent="0" marL="0">
              <a:buNone/>
            </a:pPr>
            <a:r>
              <a:rPr lang="en-US" sz="1400" dirty="0">
                <a:solidFill>
                  <a:srgbClr val="2B2D42"/>
                </a:solidFill>
                <a:latin typeface="Arial" pitchFamily="34" charset="0"/>
                <a:ea typeface="Arial" pitchFamily="34" charset="-122"/>
                <a:cs typeface="Arial" pitchFamily="34" charset="-120"/>
              </a:rPr>
              <a:t>Devoiced — after voiceless consonants: try, pray</a:t>
            </a:r>
            <a:endParaRPr lang="en-US" sz="1400" dirty="0"/>
          </a:p>
        </p:txBody>
      </p:sp>
      <p:sp>
        <p:nvSpPr>
          <p:cNvPr id="16" name="Shape 14"/>
          <p:cNvSpPr/>
          <p:nvPr/>
        </p:nvSpPr>
        <p:spPr>
          <a:xfrm>
            <a:off x="365760" y="3182112"/>
            <a:ext cx="8412480" cy="420624"/>
          </a:xfrm>
          <a:prstGeom prst="rect">
            <a:avLst/>
          </a:prstGeom>
          <a:solidFill>
            <a:srgbClr val="2B2D42"/>
          </a:solidFill>
          <a:ln w="12700">
            <a:solidFill>
              <a:srgbClr val="2B2D42"/>
            </a:solidFill>
            <a:prstDash val="solid"/>
          </a:ln>
        </p:spPr>
      </p:sp>
      <p:sp>
        <p:nvSpPr>
          <p:cNvPr id="17" name="Text 15"/>
          <p:cNvSpPr/>
          <p:nvPr/>
        </p:nvSpPr>
        <p:spPr>
          <a:xfrm>
            <a:off x="502920" y="3209544"/>
            <a:ext cx="8229600" cy="365760"/>
          </a:xfrm>
          <a:prstGeom prst="rect">
            <a:avLst/>
          </a:prstGeom>
          <a:noFill/>
          <a:ln/>
        </p:spPr>
        <p:txBody>
          <a:bodyPr wrap="square" rtlCol="0" anchor="ctr"/>
          <a:lstStyle/>
          <a:p>
            <a:pPr algn="l" indent="0" marL="0">
              <a:buNone/>
            </a:pPr>
            <a:r>
              <a:rPr lang="en-US" sz="1700" b="1" dirty="0">
                <a:solidFill>
                  <a:srgbClr val="00F5D4"/>
                </a:solidFill>
                <a:latin typeface="Arial Black" pitchFamily="34" charset="0"/>
                <a:ea typeface="Arial Black" pitchFamily="34" charset="-122"/>
                <a:cs typeface="Arial Black" pitchFamily="34" charset="-120"/>
              </a:rPr>
              <a:t>Nasals  —  Place Assimilation Allophones</a:t>
            </a:r>
            <a:endParaRPr lang="en-US" sz="1700" dirty="0"/>
          </a:p>
        </p:txBody>
      </p:sp>
      <p:sp>
        <p:nvSpPr>
          <p:cNvPr id="18" name="Shape 16"/>
          <p:cNvSpPr/>
          <p:nvPr/>
        </p:nvSpPr>
        <p:spPr>
          <a:xfrm>
            <a:off x="365760" y="3657600"/>
            <a:ext cx="8412480" cy="329184"/>
          </a:xfrm>
          <a:prstGeom prst="rect">
            <a:avLst/>
          </a:prstGeom>
          <a:solidFill>
            <a:srgbClr val="E5E5E5"/>
          </a:solidFill>
          <a:ln w="12700">
            <a:solidFill>
              <a:srgbClr val="E5E5E5"/>
            </a:solidFill>
            <a:prstDash val="solid"/>
          </a:ln>
        </p:spPr>
      </p:sp>
      <p:sp>
        <p:nvSpPr>
          <p:cNvPr id="19" name="Text 17"/>
          <p:cNvSpPr/>
          <p:nvPr/>
        </p:nvSpPr>
        <p:spPr>
          <a:xfrm>
            <a:off x="457200" y="3666744"/>
            <a:ext cx="777240" cy="310896"/>
          </a:xfrm>
          <a:prstGeom prst="rect">
            <a:avLst/>
          </a:prstGeom>
          <a:noFill/>
          <a:ln/>
        </p:spPr>
        <p:txBody>
          <a:bodyPr wrap="square" rtlCol="0" anchor="ctr"/>
          <a:lstStyle/>
          <a:p>
            <a:pPr algn="ctr" indent="0" marL="0">
              <a:buNone/>
            </a:pPr>
            <a:r>
              <a:rPr lang="en-US" sz="1800" b="1" dirty="0">
                <a:solidFill>
                  <a:srgbClr val="00F5D4"/>
                </a:solidFill>
                <a:latin typeface="Courier New" pitchFamily="34" charset="0"/>
                <a:ea typeface="Courier New" pitchFamily="34" charset="-122"/>
                <a:cs typeface="Courier New" pitchFamily="34" charset="-120"/>
              </a:rPr>
              <a:t>[m]</a:t>
            </a:r>
            <a:endParaRPr lang="en-US" sz="1800" dirty="0"/>
          </a:p>
        </p:txBody>
      </p:sp>
      <p:sp>
        <p:nvSpPr>
          <p:cNvPr id="20" name="Text 18"/>
          <p:cNvSpPr/>
          <p:nvPr/>
        </p:nvSpPr>
        <p:spPr>
          <a:xfrm>
            <a:off x="1325880" y="3685032"/>
            <a:ext cx="7223760" cy="274320"/>
          </a:xfrm>
          <a:prstGeom prst="rect">
            <a:avLst/>
          </a:prstGeom>
          <a:noFill/>
          <a:ln/>
        </p:spPr>
        <p:txBody>
          <a:bodyPr wrap="square" rtlCol="0" anchor="ctr"/>
          <a:lstStyle/>
          <a:p>
            <a:pPr algn="l" indent="0" marL="0">
              <a:buNone/>
            </a:pPr>
            <a:r>
              <a:rPr lang="en-US" sz="1300" dirty="0">
                <a:solidFill>
                  <a:srgbClr val="2B2D42"/>
                </a:solidFill>
                <a:latin typeface="Arial" pitchFamily="34" charset="0"/>
                <a:ea typeface="Arial" pitchFamily="34" charset="-122"/>
                <a:cs typeface="Arial" pitchFamily="34" charset="-120"/>
              </a:rPr>
              <a:t>Bilabial nasal — before bilabials: lamp, camper</a:t>
            </a:r>
            <a:endParaRPr lang="en-US" sz="1300" dirty="0"/>
          </a:p>
        </p:txBody>
      </p:sp>
      <p:sp>
        <p:nvSpPr>
          <p:cNvPr id="21" name="Shape 19"/>
          <p:cNvSpPr/>
          <p:nvPr/>
        </p:nvSpPr>
        <p:spPr>
          <a:xfrm>
            <a:off x="365760" y="4005072"/>
            <a:ext cx="8412480" cy="329184"/>
          </a:xfrm>
          <a:prstGeom prst="rect">
            <a:avLst/>
          </a:prstGeom>
          <a:solidFill>
            <a:srgbClr val="FAFAFA"/>
          </a:solidFill>
          <a:ln w="12700">
            <a:solidFill>
              <a:srgbClr val="E5E5E5"/>
            </a:solidFill>
            <a:prstDash val="solid"/>
          </a:ln>
        </p:spPr>
      </p:sp>
      <p:sp>
        <p:nvSpPr>
          <p:cNvPr id="22" name="Text 20"/>
          <p:cNvSpPr/>
          <p:nvPr/>
        </p:nvSpPr>
        <p:spPr>
          <a:xfrm>
            <a:off x="457200" y="4014216"/>
            <a:ext cx="777240" cy="310896"/>
          </a:xfrm>
          <a:prstGeom prst="rect">
            <a:avLst/>
          </a:prstGeom>
          <a:noFill/>
          <a:ln/>
        </p:spPr>
        <p:txBody>
          <a:bodyPr wrap="square" rtlCol="0" anchor="ctr"/>
          <a:lstStyle/>
          <a:p>
            <a:pPr algn="ctr" indent="0" marL="0">
              <a:buNone/>
            </a:pPr>
            <a:r>
              <a:rPr lang="en-US" sz="1800" b="1" dirty="0">
                <a:solidFill>
                  <a:srgbClr val="00F5D4"/>
                </a:solidFill>
                <a:latin typeface="Courier New" pitchFamily="34" charset="0"/>
                <a:ea typeface="Courier New" pitchFamily="34" charset="-122"/>
                <a:cs typeface="Courier New" pitchFamily="34" charset="-120"/>
              </a:rPr>
              <a:t>[n]</a:t>
            </a:r>
            <a:endParaRPr lang="en-US" sz="1800" dirty="0"/>
          </a:p>
        </p:txBody>
      </p:sp>
      <p:sp>
        <p:nvSpPr>
          <p:cNvPr id="23" name="Text 21"/>
          <p:cNvSpPr/>
          <p:nvPr/>
        </p:nvSpPr>
        <p:spPr>
          <a:xfrm>
            <a:off x="1325880" y="4032504"/>
            <a:ext cx="7223760" cy="274320"/>
          </a:xfrm>
          <a:prstGeom prst="rect">
            <a:avLst/>
          </a:prstGeom>
          <a:noFill/>
          <a:ln/>
        </p:spPr>
        <p:txBody>
          <a:bodyPr wrap="square" rtlCol="0" anchor="ctr"/>
          <a:lstStyle/>
          <a:p>
            <a:pPr algn="l" indent="0" marL="0">
              <a:buNone/>
            </a:pPr>
            <a:r>
              <a:rPr lang="en-US" sz="1300" dirty="0">
                <a:solidFill>
                  <a:srgbClr val="2B2D42"/>
                </a:solidFill>
                <a:latin typeface="Arial" pitchFamily="34" charset="0"/>
                <a:ea typeface="Arial" pitchFamily="34" charset="-122"/>
                <a:cs typeface="Arial" pitchFamily="34" charset="-120"/>
              </a:rPr>
              <a:t>Alveolar nasal — default; before alveolars: tent, land</a:t>
            </a:r>
            <a:endParaRPr lang="en-US" sz="1300" dirty="0"/>
          </a:p>
        </p:txBody>
      </p:sp>
      <p:sp>
        <p:nvSpPr>
          <p:cNvPr id="24" name="Shape 22"/>
          <p:cNvSpPr/>
          <p:nvPr/>
        </p:nvSpPr>
        <p:spPr>
          <a:xfrm>
            <a:off x="365760" y="4352544"/>
            <a:ext cx="8412480" cy="329184"/>
          </a:xfrm>
          <a:prstGeom prst="rect">
            <a:avLst/>
          </a:prstGeom>
          <a:solidFill>
            <a:srgbClr val="E5E5E5"/>
          </a:solidFill>
          <a:ln w="12700">
            <a:solidFill>
              <a:srgbClr val="E5E5E5"/>
            </a:solidFill>
            <a:prstDash val="solid"/>
          </a:ln>
        </p:spPr>
      </p:sp>
      <p:sp>
        <p:nvSpPr>
          <p:cNvPr id="25" name="Text 23"/>
          <p:cNvSpPr/>
          <p:nvPr/>
        </p:nvSpPr>
        <p:spPr>
          <a:xfrm>
            <a:off x="457200" y="4361688"/>
            <a:ext cx="777240" cy="310896"/>
          </a:xfrm>
          <a:prstGeom prst="rect">
            <a:avLst/>
          </a:prstGeom>
          <a:noFill/>
          <a:ln/>
        </p:spPr>
        <p:txBody>
          <a:bodyPr wrap="square" rtlCol="0" anchor="ctr"/>
          <a:lstStyle/>
          <a:p>
            <a:pPr algn="ctr" indent="0" marL="0">
              <a:buNone/>
            </a:pPr>
            <a:r>
              <a:rPr lang="en-US" sz="1800" b="1" dirty="0">
                <a:solidFill>
                  <a:srgbClr val="00F5D4"/>
                </a:solidFill>
                <a:latin typeface="Courier New" pitchFamily="34" charset="0"/>
                <a:ea typeface="Courier New" pitchFamily="34" charset="-122"/>
                <a:cs typeface="Courier New" pitchFamily="34" charset="-120"/>
              </a:rPr>
              <a:t>[ŋ]</a:t>
            </a:r>
            <a:endParaRPr lang="en-US" sz="1800" dirty="0"/>
          </a:p>
        </p:txBody>
      </p:sp>
      <p:sp>
        <p:nvSpPr>
          <p:cNvPr id="26" name="Text 24"/>
          <p:cNvSpPr/>
          <p:nvPr/>
        </p:nvSpPr>
        <p:spPr>
          <a:xfrm>
            <a:off x="1325880" y="4379976"/>
            <a:ext cx="7223760" cy="274320"/>
          </a:xfrm>
          <a:prstGeom prst="rect">
            <a:avLst/>
          </a:prstGeom>
          <a:noFill/>
          <a:ln/>
        </p:spPr>
        <p:txBody>
          <a:bodyPr wrap="square" rtlCol="0" anchor="ctr"/>
          <a:lstStyle/>
          <a:p>
            <a:pPr algn="l" indent="0" marL="0">
              <a:buNone/>
            </a:pPr>
            <a:r>
              <a:rPr lang="en-US" sz="1300" dirty="0">
                <a:solidFill>
                  <a:srgbClr val="2B2D42"/>
                </a:solidFill>
                <a:latin typeface="Arial" pitchFamily="34" charset="0"/>
                <a:ea typeface="Arial" pitchFamily="34" charset="-122"/>
                <a:cs typeface="Arial" pitchFamily="34" charset="-120"/>
              </a:rPr>
              <a:t>Velar nasal — before velars: income [ˈɪŋkʌm], congress</a:t>
            </a:r>
            <a:endParaRPr lang="en-US" sz="1300" dirty="0"/>
          </a:p>
        </p:txBody>
      </p:sp>
      <p:sp>
        <p:nvSpPr>
          <p:cNvPr id="27" name="Shape 25"/>
          <p:cNvSpPr/>
          <p:nvPr/>
        </p:nvSpPr>
        <p:spPr>
          <a:xfrm>
            <a:off x="365760" y="4700016"/>
            <a:ext cx="8412480" cy="329184"/>
          </a:xfrm>
          <a:prstGeom prst="rect">
            <a:avLst/>
          </a:prstGeom>
          <a:solidFill>
            <a:srgbClr val="FAFAFA"/>
          </a:solidFill>
          <a:ln w="12700">
            <a:solidFill>
              <a:srgbClr val="E5E5E5"/>
            </a:solidFill>
            <a:prstDash val="solid"/>
          </a:ln>
        </p:spPr>
      </p:sp>
      <p:sp>
        <p:nvSpPr>
          <p:cNvPr id="28" name="Text 26"/>
          <p:cNvSpPr/>
          <p:nvPr/>
        </p:nvSpPr>
        <p:spPr>
          <a:xfrm>
            <a:off x="457200" y="4709160"/>
            <a:ext cx="777240" cy="310896"/>
          </a:xfrm>
          <a:prstGeom prst="rect">
            <a:avLst/>
          </a:prstGeom>
          <a:noFill/>
          <a:ln/>
        </p:spPr>
        <p:txBody>
          <a:bodyPr wrap="square" rtlCol="0" anchor="ctr"/>
          <a:lstStyle/>
          <a:p>
            <a:pPr algn="ctr" indent="0" marL="0">
              <a:buNone/>
            </a:pPr>
            <a:r>
              <a:rPr lang="en-US" sz="1800" b="1" dirty="0">
                <a:solidFill>
                  <a:srgbClr val="00F5D4"/>
                </a:solidFill>
                <a:latin typeface="Courier New" pitchFamily="34" charset="0"/>
                <a:ea typeface="Courier New" pitchFamily="34" charset="-122"/>
                <a:cs typeface="Courier New" pitchFamily="34" charset="-120"/>
              </a:rPr>
              <a:t>[ɱ]</a:t>
            </a:r>
            <a:endParaRPr lang="en-US" sz="1800" dirty="0"/>
          </a:p>
        </p:txBody>
      </p:sp>
      <p:sp>
        <p:nvSpPr>
          <p:cNvPr id="29" name="Text 27"/>
          <p:cNvSpPr/>
          <p:nvPr/>
        </p:nvSpPr>
        <p:spPr>
          <a:xfrm>
            <a:off x="1325880" y="4727448"/>
            <a:ext cx="7223760" cy="274320"/>
          </a:xfrm>
          <a:prstGeom prst="rect">
            <a:avLst/>
          </a:prstGeom>
          <a:noFill/>
          <a:ln/>
        </p:spPr>
        <p:txBody>
          <a:bodyPr wrap="square" rtlCol="0" anchor="ctr"/>
          <a:lstStyle/>
          <a:p>
            <a:pPr algn="l" indent="0" marL="0">
              <a:buNone/>
            </a:pPr>
            <a:r>
              <a:rPr lang="en-US" sz="1300" dirty="0">
                <a:solidFill>
                  <a:srgbClr val="2B2D42"/>
                </a:solidFill>
                <a:latin typeface="Arial" pitchFamily="34" charset="0"/>
                <a:ea typeface="Arial" pitchFamily="34" charset="-122"/>
                <a:cs typeface="Arial" pitchFamily="34" charset="-120"/>
              </a:rPr>
              <a:t>Labiodental nasal — before /f v/: comfort, infant</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2122A"/>
        </a:solidFill>
      </p:bgPr>
    </p:bg>
    <p:spTree>
      <p:nvGrpSpPr>
        <p:cNvPr id="1" name=""/>
        <p:cNvGrpSpPr/>
        <p:nvPr/>
      </p:nvGrpSpPr>
      <p:grpSpPr>
        <a:xfrm>
          <a:off x="0" y="0"/>
          <a:ext cx="0" cy="0"/>
          <a:chOff x="0" y="0"/>
          <a:chExt cx="0" cy="0"/>
        </a:xfrm>
      </p:grpSpPr>
      <p:sp>
        <p:nvSpPr>
          <p:cNvPr id="2" name="Shape 0"/>
          <p:cNvSpPr/>
          <p:nvPr/>
        </p:nvSpPr>
        <p:spPr>
          <a:xfrm>
            <a:off x="0" y="0"/>
            <a:ext cx="82296" cy="5143500"/>
          </a:xfrm>
          <a:prstGeom prst="rect">
            <a:avLst/>
          </a:prstGeom>
          <a:solidFill>
            <a:srgbClr val="FF6B35"/>
          </a:solidFill>
          <a:ln w="12700">
            <a:solidFill>
              <a:srgbClr val="FF6B35"/>
            </a:solidFill>
            <a:prstDash val="solid"/>
          </a:ln>
        </p:spPr>
      </p:sp>
      <p:sp>
        <p:nvSpPr>
          <p:cNvPr id="3" name="Text 1"/>
          <p:cNvSpPr/>
          <p:nvPr/>
        </p:nvSpPr>
        <p:spPr>
          <a:xfrm>
            <a:off x="320040" y="201168"/>
            <a:ext cx="8229600" cy="621792"/>
          </a:xfrm>
          <a:prstGeom prst="rect">
            <a:avLst/>
          </a:prstGeom>
          <a:noFill/>
          <a:ln/>
        </p:spPr>
        <p:txBody>
          <a:bodyPr wrap="square" rtlCol="0" anchor="ctr"/>
          <a:lstStyle/>
          <a:p>
            <a:pPr algn="l" indent="0" marL="0">
              <a:buNone/>
            </a:pPr>
            <a:r>
              <a:rPr lang="en-US" sz="3200" b="1" dirty="0">
                <a:solidFill>
                  <a:srgbClr val="FAFAFA"/>
                </a:solidFill>
                <a:latin typeface="Arial Black" pitchFamily="34" charset="0"/>
                <a:ea typeface="Arial Black" pitchFamily="34" charset="-122"/>
                <a:cs typeface="Arial Black" pitchFamily="34" charset="-120"/>
              </a:rPr>
              <a:t>Rules Governing Allophones</a:t>
            </a:r>
            <a:endParaRPr lang="en-US" sz="3200" dirty="0"/>
          </a:p>
        </p:txBody>
      </p:sp>
      <p:sp>
        <p:nvSpPr>
          <p:cNvPr id="4" name="Text 2"/>
          <p:cNvSpPr/>
          <p:nvPr/>
        </p:nvSpPr>
        <p:spPr>
          <a:xfrm>
            <a:off x="8321040" y="256032"/>
            <a:ext cx="685800" cy="475488"/>
          </a:xfrm>
          <a:prstGeom prst="rect">
            <a:avLst/>
          </a:prstGeom>
          <a:noFill/>
          <a:ln/>
        </p:spPr>
        <p:txBody>
          <a:bodyPr wrap="square" rtlCol="0" anchor="ctr"/>
          <a:lstStyle/>
          <a:p>
            <a:pPr algn="ctr" indent="0" marL="0">
              <a:buNone/>
            </a:pPr>
            <a:r>
              <a:rPr lang="en-US" sz="2000" b="1" dirty="0">
                <a:solidFill>
                  <a:srgbClr val="FF6B35"/>
                </a:solidFill>
                <a:latin typeface="Arial Black" pitchFamily="34" charset="0"/>
                <a:ea typeface="Arial Black" pitchFamily="34" charset="-122"/>
                <a:cs typeface="Arial Black" pitchFamily="34" charset="-120"/>
              </a:rPr>
              <a:t>07</a:t>
            </a:r>
            <a:endParaRPr lang="en-US" sz="2000" dirty="0"/>
          </a:p>
        </p:txBody>
      </p:sp>
      <p:sp>
        <p:nvSpPr>
          <p:cNvPr id="5" name="Text 3"/>
          <p:cNvSpPr/>
          <p:nvPr/>
        </p:nvSpPr>
        <p:spPr>
          <a:xfrm>
            <a:off x="320040" y="868680"/>
            <a:ext cx="8229600" cy="320040"/>
          </a:xfrm>
          <a:prstGeom prst="rect">
            <a:avLst/>
          </a:prstGeom>
          <a:noFill/>
          <a:ln/>
        </p:spPr>
        <p:txBody>
          <a:bodyPr wrap="square" rtlCol="0" anchor="ctr"/>
          <a:lstStyle/>
          <a:p>
            <a:pPr algn="l" indent="0" marL="0">
              <a:buNone/>
            </a:pPr>
            <a:r>
              <a:rPr lang="en-US" sz="1300" i="1" dirty="0">
                <a:solidFill>
                  <a:srgbClr val="8D99AE"/>
                </a:solidFill>
                <a:latin typeface="Arial" pitchFamily="34" charset="0"/>
                <a:ea typeface="Arial" pitchFamily="34" charset="-122"/>
                <a:cs typeface="Arial" pitchFamily="34" charset="-120"/>
              </a:rPr>
              <a:t>Allophonic rules are systematic and predictable — they can be formalised</a:t>
            </a:r>
            <a:endParaRPr lang="en-US" sz="1300" dirty="0"/>
          </a:p>
        </p:txBody>
      </p:sp>
      <p:sp>
        <p:nvSpPr>
          <p:cNvPr id="6" name="Shape 4"/>
          <p:cNvSpPr/>
          <p:nvPr/>
        </p:nvSpPr>
        <p:spPr>
          <a:xfrm>
            <a:off x="320040" y="1325880"/>
            <a:ext cx="8503920" cy="804672"/>
          </a:xfrm>
          <a:prstGeom prst="rect">
            <a:avLst/>
          </a:prstGeom>
          <a:solidFill>
            <a:srgbClr val="2B2D42"/>
          </a:solidFill>
          <a:ln w="12700">
            <a:solidFill>
              <a:srgbClr val="2B2D42"/>
            </a:solidFill>
            <a:prstDash val="solid"/>
          </a:ln>
        </p:spPr>
      </p:sp>
      <p:sp>
        <p:nvSpPr>
          <p:cNvPr id="7" name="Shape 5"/>
          <p:cNvSpPr/>
          <p:nvPr/>
        </p:nvSpPr>
        <p:spPr>
          <a:xfrm>
            <a:off x="320040" y="1325880"/>
            <a:ext cx="320040" cy="804672"/>
          </a:xfrm>
          <a:prstGeom prst="rect">
            <a:avLst/>
          </a:prstGeom>
          <a:solidFill>
            <a:srgbClr val="E8F400"/>
          </a:solidFill>
          <a:ln w="12700">
            <a:solidFill>
              <a:srgbClr val="E8F400"/>
            </a:solidFill>
            <a:prstDash val="solid"/>
          </a:ln>
        </p:spPr>
      </p:sp>
      <p:sp>
        <p:nvSpPr>
          <p:cNvPr id="8" name="Text 6"/>
          <p:cNvSpPr/>
          <p:nvPr/>
        </p:nvSpPr>
        <p:spPr>
          <a:xfrm>
            <a:off x="777240" y="1371600"/>
            <a:ext cx="2560320" cy="347472"/>
          </a:xfrm>
          <a:prstGeom prst="rect">
            <a:avLst/>
          </a:prstGeom>
          <a:noFill/>
          <a:ln/>
        </p:spPr>
        <p:txBody>
          <a:bodyPr wrap="square" rtlCol="0" anchor="ctr"/>
          <a:lstStyle/>
          <a:p>
            <a:pPr algn="l" indent="0" marL="0">
              <a:buNone/>
            </a:pPr>
            <a:r>
              <a:rPr lang="en-US" sz="1500" b="1" dirty="0">
                <a:solidFill>
                  <a:srgbClr val="E8F400"/>
                </a:solidFill>
                <a:latin typeface="Arial Black" pitchFamily="34" charset="0"/>
                <a:ea typeface="Arial Black" pitchFamily="34" charset="-122"/>
                <a:cs typeface="Arial Black" pitchFamily="34" charset="-120"/>
              </a:rPr>
              <a:t>Aspiration Rule</a:t>
            </a:r>
            <a:endParaRPr lang="en-US" sz="1500" dirty="0"/>
          </a:p>
        </p:txBody>
      </p:sp>
      <p:sp>
        <p:nvSpPr>
          <p:cNvPr id="9" name="Text 7"/>
          <p:cNvSpPr/>
          <p:nvPr/>
        </p:nvSpPr>
        <p:spPr>
          <a:xfrm>
            <a:off x="3429000" y="1362456"/>
            <a:ext cx="5212080" cy="502920"/>
          </a:xfrm>
          <a:prstGeom prst="rect">
            <a:avLst/>
          </a:prstGeom>
          <a:noFill/>
          <a:ln/>
        </p:spPr>
        <p:txBody>
          <a:bodyPr wrap="square" rtlCol="0" anchor="ctr"/>
          <a:lstStyle/>
          <a:p>
            <a:pPr algn="l" indent="0" marL="0">
              <a:buNone/>
            </a:pPr>
            <a:r>
              <a:rPr lang="en-US" sz="1300" dirty="0">
                <a:solidFill>
                  <a:srgbClr val="FAFAFA"/>
                </a:solidFill>
                <a:latin typeface="Courier New" pitchFamily="34" charset="0"/>
                <a:ea typeface="Courier New" pitchFamily="34" charset="-122"/>
                <a:cs typeface="Courier New" pitchFamily="34" charset="-120"/>
              </a:rPr>
              <a:t>/p t k/  →  [pʰ tʰ kʰ]  /  __ [+stressed vowel]</a:t>
            </a:r>
            <a:endParaRPr lang="en-US" sz="1300" dirty="0"/>
          </a:p>
        </p:txBody>
      </p:sp>
      <p:sp>
        <p:nvSpPr>
          <p:cNvPr id="10" name="Text 8"/>
          <p:cNvSpPr/>
          <p:nvPr/>
        </p:nvSpPr>
        <p:spPr>
          <a:xfrm>
            <a:off x="777240" y="1801368"/>
            <a:ext cx="2560320" cy="274320"/>
          </a:xfrm>
          <a:prstGeom prst="rect">
            <a:avLst/>
          </a:prstGeom>
          <a:noFill/>
          <a:ln/>
        </p:spPr>
        <p:txBody>
          <a:bodyPr wrap="square" rtlCol="0" anchor="ctr"/>
          <a:lstStyle/>
          <a:p>
            <a:pPr algn="l" indent="0" marL="0">
              <a:buNone/>
            </a:pPr>
            <a:r>
              <a:rPr lang="en-US" sz="1200" i="1" dirty="0">
                <a:solidFill>
                  <a:srgbClr val="8D99AE"/>
                </a:solidFill>
                <a:latin typeface="Arial" pitchFamily="34" charset="0"/>
                <a:ea typeface="Arial" pitchFamily="34" charset="-122"/>
                <a:cs typeface="Arial" pitchFamily="34" charset="-120"/>
              </a:rPr>
              <a:t>e.g. pin [pʰɪn],  cat [kʰæt]</a:t>
            </a:r>
            <a:endParaRPr lang="en-US" sz="1200" dirty="0"/>
          </a:p>
        </p:txBody>
      </p:sp>
      <p:sp>
        <p:nvSpPr>
          <p:cNvPr id="11" name="Shape 9"/>
          <p:cNvSpPr/>
          <p:nvPr/>
        </p:nvSpPr>
        <p:spPr>
          <a:xfrm>
            <a:off x="320040" y="2240280"/>
            <a:ext cx="8503920" cy="804672"/>
          </a:xfrm>
          <a:prstGeom prst="rect">
            <a:avLst/>
          </a:prstGeom>
          <a:solidFill>
            <a:srgbClr val="2B2D42"/>
          </a:solidFill>
          <a:ln w="12700">
            <a:solidFill>
              <a:srgbClr val="2B2D42"/>
            </a:solidFill>
            <a:prstDash val="solid"/>
          </a:ln>
        </p:spPr>
      </p:sp>
      <p:sp>
        <p:nvSpPr>
          <p:cNvPr id="12" name="Shape 10"/>
          <p:cNvSpPr/>
          <p:nvPr/>
        </p:nvSpPr>
        <p:spPr>
          <a:xfrm>
            <a:off x="320040" y="2240280"/>
            <a:ext cx="320040" cy="804672"/>
          </a:xfrm>
          <a:prstGeom prst="rect">
            <a:avLst/>
          </a:prstGeom>
          <a:solidFill>
            <a:srgbClr val="00F5D4"/>
          </a:solidFill>
          <a:ln w="12700">
            <a:solidFill>
              <a:srgbClr val="00F5D4"/>
            </a:solidFill>
            <a:prstDash val="solid"/>
          </a:ln>
        </p:spPr>
      </p:sp>
      <p:sp>
        <p:nvSpPr>
          <p:cNvPr id="13" name="Text 11"/>
          <p:cNvSpPr/>
          <p:nvPr/>
        </p:nvSpPr>
        <p:spPr>
          <a:xfrm>
            <a:off x="777240" y="2286000"/>
            <a:ext cx="2560320" cy="347472"/>
          </a:xfrm>
          <a:prstGeom prst="rect">
            <a:avLst/>
          </a:prstGeom>
          <a:noFill/>
          <a:ln/>
        </p:spPr>
        <p:txBody>
          <a:bodyPr wrap="square" rtlCol="0" anchor="ctr"/>
          <a:lstStyle/>
          <a:p>
            <a:pPr algn="l" indent="0" marL="0">
              <a:buNone/>
            </a:pPr>
            <a:r>
              <a:rPr lang="en-US" sz="1500" b="1" dirty="0">
                <a:solidFill>
                  <a:srgbClr val="00F5D4"/>
                </a:solidFill>
                <a:latin typeface="Arial Black" pitchFamily="34" charset="0"/>
                <a:ea typeface="Arial Black" pitchFamily="34" charset="-122"/>
                <a:cs typeface="Arial Black" pitchFamily="34" charset="-120"/>
              </a:rPr>
              <a:t>Nasal Place Assimilation</a:t>
            </a:r>
            <a:endParaRPr lang="en-US" sz="1500" dirty="0"/>
          </a:p>
        </p:txBody>
      </p:sp>
      <p:sp>
        <p:nvSpPr>
          <p:cNvPr id="14" name="Text 12"/>
          <p:cNvSpPr/>
          <p:nvPr/>
        </p:nvSpPr>
        <p:spPr>
          <a:xfrm>
            <a:off x="3429000" y="2276856"/>
            <a:ext cx="5212080" cy="502920"/>
          </a:xfrm>
          <a:prstGeom prst="rect">
            <a:avLst/>
          </a:prstGeom>
          <a:noFill/>
          <a:ln/>
        </p:spPr>
        <p:txBody>
          <a:bodyPr wrap="square" rtlCol="0" anchor="ctr"/>
          <a:lstStyle/>
          <a:p>
            <a:pPr algn="l" indent="0" marL="0">
              <a:buNone/>
            </a:pPr>
            <a:r>
              <a:rPr lang="en-US" sz="1300" dirty="0">
                <a:solidFill>
                  <a:srgbClr val="FAFAFA"/>
                </a:solidFill>
                <a:latin typeface="Courier New" pitchFamily="34" charset="0"/>
                <a:ea typeface="Courier New" pitchFamily="34" charset="-122"/>
                <a:cs typeface="Courier New" pitchFamily="34" charset="-120"/>
              </a:rPr>
              <a:t>/n/  →  [m] / __ [bilabial]</a:t>
            </a:r>
            <a:endParaRPr lang="en-US" sz="1300" dirty="0"/>
          </a:p>
          <a:p>
            <a:pPr algn="l" indent="0" marL="0">
              <a:buNone/>
            </a:pPr>
            <a:r>
              <a:rPr lang="en-US" sz="1300" dirty="0">
                <a:solidFill>
                  <a:srgbClr val="FAFAFA"/>
                </a:solidFill>
                <a:latin typeface="Courier New" pitchFamily="34" charset="0"/>
                <a:ea typeface="Courier New" pitchFamily="34" charset="-122"/>
                <a:cs typeface="Courier New" pitchFamily="34" charset="-120"/>
              </a:rPr>
              <a:t>/n/  →  [ŋ] / __ [velar]</a:t>
            </a:r>
            <a:endParaRPr lang="en-US" sz="1300" dirty="0"/>
          </a:p>
        </p:txBody>
      </p:sp>
      <p:sp>
        <p:nvSpPr>
          <p:cNvPr id="15" name="Text 13"/>
          <p:cNvSpPr/>
          <p:nvPr/>
        </p:nvSpPr>
        <p:spPr>
          <a:xfrm>
            <a:off x="777240" y="2715768"/>
            <a:ext cx="2560320" cy="274320"/>
          </a:xfrm>
          <a:prstGeom prst="rect">
            <a:avLst/>
          </a:prstGeom>
          <a:noFill/>
          <a:ln/>
        </p:spPr>
        <p:txBody>
          <a:bodyPr wrap="square" rtlCol="0" anchor="ctr"/>
          <a:lstStyle/>
          <a:p>
            <a:pPr algn="l" indent="0" marL="0">
              <a:buNone/>
            </a:pPr>
            <a:r>
              <a:rPr lang="en-US" sz="1200" i="1" dirty="0">
                <a:solidFill>
                  <a:srgbClr val="8D99AE"/>
                </a:solidFill>
                <a:latin typeface="Arial" pitchFamily="34" charset="0"/>
                <a:ea typeface="Arial" pitchFamily="34" charset="-122"/>
                <a:cs typeface="Arial" pitchFamily="34" charset="-120"/>
              </a:rPr>
              <a:t>e.g. impossible, income</a:t>
            </a:r>
            <a:endParaRPr lang="en-US" sz="1200" dirty="0"/>
          </a:p>
        </p:txBody>
      </p:sp>
      <p:sp>
        <p:nvSpPr>
          <p:cNvPr id="16" name="Shape 14"/>
          <p:cNvSpPr/>
          <p:nvPr/>
        </p:nvSpPr>
        <p:spPr>
          <a:xfrm>
            <a:off x="320040" y="3154680"/>
            <a:ext cx="8503920" cy="804672"/>
          </a:xfrm>
          <a:prstGeom prst="rect">
            <a:avLst/>
          </a:prstGeom>
          <a:solidFill>
            <a:srgbClr val="2B2D42"/>
          </a:solidFill>
          <a:ln w="12700">
            <a:solidFill>
              <a:srgbClr val="2B2D42"/>
            </a:solidFill>
            <a:prstDash val="solid"/>
          </a:ln>
        </p:spPr>
      </p:sp>
      <p:sp>
        <p:nvSpPr>
          <p:cNvPr id="17" name="Shape 15"/>
          <p:cNvSpPr/>
          <p:nvPr/>
        </p:nvSpPr>
        <p:spPr>
          <a:xfrm>
            <a:off x="320040" y="3154680"/>
            <a:ext cx="320040" cy="804672"/>
          </a:xfrm>
          <a:prstGeom prst="rect">
            <a:avLst/>
          </a:prstGeom>
          <a:solidFill>
            <a:srgbClr val="FF6B35"/>
          </a:solidFill>
          <a:ln w="12700">
            <a:solidFill>
              <a:srgbClr val="FF6B35"/>
            </a:solidFill>
            <a:prstDash val="solid"/>
          </a:ln>
        </p:spPr>
      </p:sp>
      <p:sp>
        <p:nvSpPr>
          <p:cNvPr id="18" name="Text 16"/>
          <p:cNvSpPr/>
          <p:nvPr/>
        </p:nvSpPr>
        <p:spPr>
          <a:xfrm>
            <a:off x="777240" y="3200400"/>
            <a:ext cx="2560320" cy="347472"/>
          </a:xfrm>
          <a:prstGeom prst="rect">
            <a:avLst/>
          </a:prstGeom>
          <a:noFill/>
          <a:ln/>
        </p:spPr>
        <p:txBody>
          <a:bodyPr wrap="square" rtlCol="0" anchor="ctr"/>
          <a:lstStyle/>
          <a:p>
            <a:pPr algn="l" indent="0" marL="0">
              <a:buNone/>
            </a:pPr>
            <a:r>
              <a:rPr lang="en-US" sz="1500" b="1" dirty="0">
                <a:solidFill>
                  <a:srgbClr val="FF6B35"/>
                </a:solidFill>
                <a:latin typeface="Arial Black" pitchFamily="34" charset="0"/>
                <a:ea typeface="Arial Black" pitchFamily="34" charset="-122"/>
                <a:cs typeface="Arial Black" pitchFamily="34" charset="-120"/>
              </a:rPr>
              <a:t>Dark-L Velarisation</a:t>
            </a:r>
            <a:endParaRPr lang="en-US" sz="1500" dirty="0"/>
          </a:p>
        </p:txBody>
      </p:sp>
      <p:sp>
        <p:nvSpPr>
          <p:cNvPr id="19" name="Text 17"/>
          <p:cNvSpPr/>
          <p:nvPr/>
        </p:nvSpPr>
        <p:spPr>
          <a:xfrm>
            <a:off x="3429000" y="3191256"/>
            <a:ext cx="5212080" cy="502920"/>
          </a:xfrm>
          <a:prstGeom prst="rect">
            <a:avLst/>
          </a:prstGeom>
          <a:noFill/>
          <a:ln/>
        </p:spPr>
        <p:txBody>
          <a:bodyPr wrap="square" rtlCol="0" anchor="ctr"/>
          <a:lstStyle/>
          <a:p>
            <a:pPr algn="l" indent="0" marL="0">
              <a:buNone/>
            </a:pPr>
            <a:r>
              <a:rPr lang="en-US" sz="1300" dirty="0">
                <a:solidFill>
                  <a:srgbClr val="FAFAFA"/>
                </a:solidFill>
                <a:latin typeface="Courier New" pitchFamily="34" charset="0"/>
                <a:ea typeface="Courier New" pitchFamily="34" charset="-122"/>
                <a:cs typeface="Courier New" pitchFamily="34" charset="-120"/>
              </a:rPr>
              <a:t>/l/  →  [ɫ]  /  [vowel or C] __</a:t>
            </a:r>
            <a:endParaRPr lang="en-US" sz="1300" dirty="0"/>
          </a:p>
        </p:txBody>
      </p:sp>
      <p:sp>
        <p:nvSpPr>
          <p:cNvPr id="20" name="Text 18"/>
          <p:cNvSpPr/>
          <p:nvPr/>
        </p:nvSpPr>
        <p:spPr>
          <a:xfrm>
            <a:off x="777240" y="3630168"/>
            <a:ext cx="2560320" cy="274320"/>
          </a:xfrm>
          <a:prstGeom prst="rect">
            <a:avLst/>
          </a:prstGeom>
          <a:noFill/>
          <a:ln/>
        </p:spPr>
        <p:txBody>
          <a:bodyPr wrap="square" rtlCol="0" anchor="ctr"/>
          <a:lstStyle/>
          <a:p>
            <a:pPr algn="l" indent="0" marL="0">
              <a:buNone/>
            </a:pPr>
            <a:r>
              <a:rPr lang="en-US" sz="1200" i="1" dirty="0">
                <a:solidFill>
                  <a:srgbClr val="8D99AE"/>
                </a:solidFill>
                <a:latin typeface="Arial" pitchFamily="34" charset="0"/>
                <a:ea typeface="Arial" pitchFamily="34" charset="-122"/>
                <a:cs typeface="Arial" pitchFamily="34" charset="-120"/>
              </a:rPr>
              <a:t>e.g. full [fʊɫ],  milk [mɪɫk]</a:t>
            </a:r>
            <a:endParaRPr lang="en-US" sz="1200" dirty="0"/>
          </a:p>
        </p:txBody>
      </p:sp>
      <p:sp>
        <p:nvSpPr>
          <p:cNvPr id="21" name="Shape 19"/>
          <p:cNvSpPr/>
          <p:nvPr/>
        </p:nvSpPr>
        <p:spPr>
          <a:xfrm>
            <a:off x="320040" y="4069080"/>
            <a:ext cx="8503920" cy="804672"/>
          </a:xfrm>
          <a:prstGeom prst="rect">
            <a:avLst/>
          </a:prstGeom>
          <a:solidFill>
            <a:srgbClr val="2B2D42"/>
          </a:solidFill>
          <a:ln w="12700">
            <a:solidFill>
              <a:srgbClr val="2B2D42"/>
            </a:solidFill>
            <a:prstDash val="solid"/>
          </a:ln>
        </p:spPr>
      </p:sp>
      <p:sp>
        <p:nvSpPr>
          <p:cNvPr id="22" name="Shape 20"/>
          <p:cNvSpPr/>
          <p:nvPr/>
        </p:nvSpPr>
        <p:spPr>
          <a:xfrm>
            <a:off x="320040" y="4069080"/>
            <a:ext cx="320040" cy="804672"/>
          </a:xfrm>
          <a:prstGeom prst="rect">
            <a:avLst/>
          </a:prstGeom>
          <a:solidFill>
            <a:srgbClr val="C77DFF"/>
          </a:solidFill>
          <a:ln w="12700">
            <a:solidFill>
              <a:srgbClr val="C77DFF"/>
            </a:solidFill>
            <a:prstDash val="solid"/>
          </a:ln>
        </p:spPr>
      </p:sp>
      <p:sp>
        <p:nvSpPr>
          <p:cNvPr id="23" name="Text 21"/>
          <p:cNvSpPr/>
          <p:nvPr/>
        </p:nvSpPr>
        <p:spPr>
          <a:xfrm>
            <a:off x="777240" y="4114800"/>
            <a:ext cx="2560320" cy="347472"/>
          </a:xfrm>
          <a:prstGeom prst="rect">
            <a:avLst/>
          </a:prstGeom>
          <a:noFill/>
          <a:ln/>
        </p:spPr>
        <p:txBody>
          <a:bodyPr wrap="square" rtlCol="0" anchor="ctr"/>
          <a:lstStyle/>
          <a:p>
            <a:pPr algn="l" indent="0" marL="0">
              <a:buNone/>
            </a:pPr>
            <a:r>
              <a:rPr lang="en-US" sz="1500" b="1" dirty="0">
                <a:solidFill>
                  <a:srgbClr val="C77DFF"/>
                </a:solidFill>
                <a:latin typeface="Arial Black" pitchFamily="34" charset="0"/>
                <a:ea typeface="Arial Black" pitchFamily="34" charset="-122"/>
                <a:cs typeface="Arial Black" pitchFamily="34" charset="-120"/>
              </a:rPr>
              <a:t>Vowel Lengthening</a:t>
            </a:r>
            <a:endParaRPr lang="en-US" sz="1500" dirty="0"/>
          </a:p>
        </p:txBody>
      </p:sp>
      <p:sp>
        <p:nvSpPr>
          <p:cNvPr id="24" name="Text 22"/>
          <p:cNvSpPr/>
          <p:nvPr/>
        </p:nvSpPr>
        <p:spPr>
          <a:xfrm>
            <a:off x="3429000" y="4105656"/>
            <a:ext cx="5212080" cy="502920"/>
          </a:xfrm>
          <a:prstGeom prst="rect">
            <a:avLst/>
          </a:prstGeom>
          <a:noFill/>
          <a:ln/>
        </p:spPr>
        <p:txBody>
          <a:bodyPr wrap="square" rtlCol="0" anchor="ctr"/>
          <a:lstStyle/>
          <a:p>
            <a:pPr algn="l" indent="0" marL="0">
              <a:buNone/>
            </a:pPr>
            <a:r>
              <a:rPr lang="en-US" sz="1300" dirty="0">
                <a:solidFill>
                  <a:srgbClr val="FAFAFA"/>
                </a:solidFill>
                <a:latin typeface="Courier New" pitchFamily="34" charset="0"/>
                <a:ea typeface="Courier New" pitchFamily="34" charset="-122"/>
                <a:cs typeface="Courier New" pitchFamily="34" charset="-120"/>
              </a:rPr>
              <a:t>/V/  →  [Vː]  /  __ [+voiced obstruent]</a:t>
            </a:r>
            <a:endParaRPr lang="en-US" sz="1300" dirty="0"/>
          </a:p>
        </p:txBody>
      </p:sp>
      <p:sp>
        <p:nvSpPr>
          <p:cNvPr id="25" name="Text 23"/>
          <p:cNvSpPr/>
          <p:nvPr/>
        </p:nvSpPr>
        <p:spPr>
          <a:xfrm>
            <a:off x="777240" y="4544568"/>
            <a:ext cx="2560320" cy="274320"/>
          </a:xfrm>
          <a:prstGeom prst="rect">
            <a:avLst/>
          </a:prstGeom>
          <a:noFill/>
          <a:ln/>
        </p:spPr>
        <p:txBody>
          <a:bodyPr wrap="square" rtlCol="0" anchor="ctr"/>
          <a:lstStyle/>
          <a:p>
            <a:pPr algn="l" indent="0" marL="0">
              <a:buNone/>
            </a:pPr>
            <a:r>
              <a:rPr lang="en-US" sz="1200" i="1" dirty="0">
                <a:solidFill>
                  <a:srgbClr val="8D99AE"/>
                </a:solidFill>
                <a:latin typeface="Arial" pitchFamily="34" charset="0"/>
                <a:ea typeface="Arial" pitchFamily="34" charset="-122"/>
                <a:cs typeface="Arial" pitchFamily="34" charset="-120"/>
              </a:rPr>
              <a:t>e.g. bat [bæt] vs bad [bæːd]</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AFA"/>
        </a:solidFill>
      </p:bgPr>
    </p:bg>
    <p:spTree>
      <p:nvGrpSpPr>
        <p:cNvPr id="1" name=""/>
        <p:cNvGrpSpPr/>
        <p:nvPr/>
      </p:nvGrpSpPr>
      <p:grpSpPr>
        <a:xfrm>
          <a:off x="0" y="0"/>
          <a:ext cx="0" cy="0"/>
          <a:chOff x="0" y="0"/>
          <a:chExt cx="0" cy="0"/>
        </a:xfrm>
      </p:grpSpPr>
      <p:sp>
        <p:nvSpPr>
          <p:cNvPr id="2" name="Shape 0"/>
          <p:cNvSpPr/>
          <p:nvPr/>
        </p:nvSpPr>
        <p:spPr>
          <a:xfrm>
            <a:off x="6400800" y="0"/>
            <a:ext cx="2743200" cy="5143500"/>
          </a:xfrm>
          <a:prstGeom prst="rect">
            <a:avLst/>
          </a:prstGeom>
          <a:solidFill>
            <a:srgbClr val="1B2CC1"/>
          </a:solidFill>
          <a:ln w="12700">
            <a:solidFill>
              <a:srgbClr val="1B2CC1"/>
            </a:solidFill>
            <a:prstDash val="solid"/>
          </a:ln>
        </p:spPr>
      </p:sp>
      <p:sp>
        <p:nvSpPr>
          <p:cNvPr id="3" name="Shape 1"/>
          <p:cNvSpPr/>
          <p:nvPr/>
        </p:nvSpPr>
        <p:spPr>
          <a:xfrm>
            <a:off x="8046720" y="0"/>
            <a:ext cx="1097280" cy="5143500"/>
          </a:xfrm>
          <a:prstGeom prst="rect">
            <a:avLst/>
          </a:prstGeom>
          <a:solidFill>
            <a:srgbClr val="457B9D"/>
          </a:solidFill>
          <a:ln w="12700">
            <a:solidFill>
              <a:srgbClr val="457B9D"/>
            </a:solidFill>
            <a:prstDash val="solid"/>
          </a:ln>
        </p:spPr>
      </p:sp>
      <p:sp>
        <p:nvSpPr>
          <p:cNvPr id="4" name="Text 2"/>
          <p:cNvSpPr/>
          <p:nvPr/>
        </p:nvSpPr>
        <p:spPr>
          <a:xfrm>
            <a:off x="8119872" y="228600"/>
            <a:ext cx="914400" cy="658368"/>
          </a:xfrm>
          <a:prstGeom prst="rect">
            <a:avLst/>
          </a:prstGeom>
          <a:noFill/>
          <a:ln/>
        </p:spPr>
        <p:txBody>
          <a:bodyPr wrap="square" rtlCol="0" anchor="ctr"/>
          <a:lstStyle/>
          <a:p>
            <a:pPr algn="ctr" indent="0" marL="0">
              <a:buNone/>
            </a:pPr>
            <a:r>
              <a:rPr lang="en-US" sz="3800" b="1" dirty="0">
                <a:solidFill>
                  <a:srgbClr val="1B2CC1"/>
                </a:solidFill>
                <a:latin typeface="Arial Black" pitchFamily="34" charset="0"/>
                <a:ea typeface="Arial Black" pitchFamily="34" charset="-122"/>
                <a:cs typeface="Arial Black" pitchFamily="34" charset="-120"/>
              </a:rPr>
              <a:t>08</a:t>
            </a:r>
            <a:endParaRPr lang="en-US" sz="3800" dirty="0"/>
          </a:p>
        </p:txBody>
      </p:sp>
      <p:sp>
        <p:nvSpPr>
          <p:cNvPr id="5" name="Text 3"/>
          <p:cNvSpPr/>
          <p:nvPr/>
        </p:nvSpPr>
        <p:spPr>
          <a:xfrm>
            <a:off x="365760" y="228600"/>
            <a:ext cx="5852160" cy="658368"/>
          </a:xfrm>
          <a:prstGeom prst="rect">
            <a:avLst/>
          </a:prstGeom>
          <a:noFill/>
          <a:ln/>
        </p:spPr>
        <p:txBody>
          <a:bodyPr wrap="square" rtlCol="0" anchor="ctr"/>
          <a:lstStyle/>
          <a:p>
            <a:pPr algn="l" indent="0" marL="0">
              <a:buNone/>
            </a:pPr>
            <a:r>
              <a:rPr lang="en-US" sz="2800" b="1" dirty="0">
                <a:solidFill>
                  <a:srgbClr val="0A0A14"/>
                </a:solidFill>
                <a:latin typeface="Arial Black" pitchFamily="34" charset="0"/>
                <a:ea typeface="Arial Black" pitchFamily="34" charset="-122"/>
                <a:cs typeface="Arial Black" pitchFamily="34" charset="-120"/>
              </a:rPr>
              <a:t>Why Allophones ≠ Phonemes</a:t>
            </a:r>
            <a:endParaRPr lang="en-US" sz="2800" dirty="0"/>
          </a:p>
        </p:txBody>
      </p:sp>
      <p:sp>
        <p:nvSpPr>
          <p:cNvPr id="6" name="Shape 4"/>
          <p:cNvSpPr/>
          <p:nvPr/>
        </p:nvSpPr>
        <p:spPr>
          <a:xfrm>
            <a:off x="365760" y="914400"/>
            <a:ext cx="2560320" cy="64008"/>
          </a:xfrm>
          <a:prstGeom prst="rect">
            <a:avLst/>
          </a:prstGeom>
          <a:solidFill>
            <a:srgbClr val="E63946"/>
          </a:solidFill>
          <a:ln w="12700">
            <a:solidFill>
              <a:srgbClr val="E63946"/>
            </a:solidFill>
            <a:prstDash val="solid"/>
          </a:ln>
        </p:spPr>
      </p:sp>
      <p:sp>
        <p:nvSpPr>
          <p:cNvPr id="7" name="Text 5"/>
          <p:cNvSpPr/>
          <p:nvPr/>
        </p:nvSpPr>
        <p:spPr>
          <a:xfrm>
            <a:off x="365760" y="1097280"/>
            <a:ext cx="5852160" cy="1005840"/>
          </a:xfrm>
          <a:prstGeom prst="rect">
            <a:avLst/>
          </a:prstGeom>
          <a:noFill/>
          <a:ln/>
        </p:spPr>
        <p:txBody>
          <a:bodyPr wrap="square" rtlCol="0" anchor="ctr"/>
          <a:lstStyle/>
          <a:p>
            <a:pPr algn="l" indent="0" marL="0">
              <a:buNone/>
            </a:pPr>
            <a:r>
              <a:rPr lang="en-US" sz="1600" dirty="0">
                <a:solidFill>
                  <a:srgbClr val="2B2D42"/>
                </a:solidFill>
                <a:latin typeface="Arial" pitchFamily="34" charset="0"/>
                <a:ea typeface="Arial" pitchFamily="34" charset="-122"/>
                <a:cs typeface="Arial" pitchFamily="34" charset="-120"/>
              </a:rPr>
              <a:t>Phonemes distinguish meaning (minimal pairs).</a:t>
            </a:r>
            <a:endParaRPr lang="en-US" sz="1600" dirty="0"/>
          </a:p>
          <a:p>
            <a:pPr algn="l" indent="0" marL="0">
              <a:buNone/>
            </a:pPr>
            <a:r>
              <a:rPr lang="en-US" sz="1600" dirty="0">
                <a:solidFill>
                  <a:srgbClr val="2B2D42"/>
                </a:solidFill>
                <a:latin typeface="Arial" pitchFamily="34" charset="0"/>
                <a:ea typeface="Arial" pitchFamily="34" charset="-122"/>
                <a:cs typeface="Arial" pitchFamily="34" charset="-120"/>
              </a:rPr>
              <a:t>Allophones NEVER distinguish meaning — swapping them creates</a:t>
            </a:r>
            <a:endParaRPr lang="en-US" sz="1600" dirty="0"/>
          </a:p>
          <a:p>
            <a:pPr algn="l" indent="0" marL="0">
              <a:buNone/>
            </a:pPr>
            <a:r>
              <a:rPr lang="en-US" sz="1600" dirty="0">
                <a:solidFill>
                  <a:srgbClr val="2B2D42"/>
                </a:solidFill>
                <a:latin typeface="Arial" pitchFamily="34" charset="0"/>
                <a:ea typeface="Arial" pitchFamily="34" charset="-122"/>
                <a:cs typeface="Arial" pitchFamily="34" charset="-120"/>
              </a:rPr>
              <a:t>an accent or foreign sound, not a new word.</a:t>
            </a:r>
            <a:endParaRPr lang="en-US" sz="1600" dirty="0"/>
          </a:p>
        </p:txBody>
      </p:sp>
      <p:sp>
        <p:nvSpPr>
          <p:cNvPr id="8" name="Shape 6"/>
          <p:cNvSpPr/>
          <p:nvPr/>
        </p:nvSpPr>
        <p:spPr>
          <a:xfrm>
            <a:off x="365760" y="2267712"/>
            <a:ext cx="5760720" cy="420624"/>
          </a:xfrm>
          <a:prstGeom prst="rect">
            <a:avLst/>
          </a:prstGeom>
          <a:solidFill>
            <a:srgbClr val="0A0A14"/>
          </a:solidFill>
          <a:ln w="12700">
            <a:solidFill>
              <a:srgbClr val="0A0A14"/>
            </a:solidFill>
            <a:prstDash val="solid"/>
          </a:ln>
        </p:spPr>
      </p:sp>
      <p:sp>
        <p:nvSpPr>
          <p:cNvPr id="9" name="Text 7"/>
          <p:cNvSpPr/>
          <p:nvPr/>
        </p:nvSpPr>
        <p:spPr>
          <a:xfrm>
            <a:off x="502920" y="2304288"/>
            <a:ext cx="5486400" cy="347472"/>
          </a:xfrm>
          <a:prstGeom prst="rect">
            <a:avLst/>
          </a:prstGeom>
          <a:noFill/>
          <a:ln/>
        </p:spPr>
        <p:txBody>
          <a:bodyPr wrap="square" rtlCol="0" anchor="ctr"/>
          <a:lstStyle/>
          <a:p>
            <a:pPr algn="l" indent="0" marL="0">
              <a:buNone/>
            </a:pPr>
            <a:r>
              <a:rPr lang="en-US" sz="1400" b="1" dirty="0">
                <a:solidFill>
                  <a:srgbClr val="E8F400"/>
                </a:solidFill>
                <a:latin typeface="Arial Black" pitchFamily="34" charset="0"/>
                <a:ea typeface="Arial Black" pitchFamily="34" charset="-122"/>
                <a:cs typeface="Arial Black" pitchFamily="34" charset="-120"/>
              </a:rPr>
              <a:t>Swap /p/ vs /b/ (phonemes) — meaning CHANGES</a:t>
            </a:r>
            <a:endParaRPr lang="en-US" sz="1400" dirty="0"/>
          </a:p>
        </p:txBody>
      </p:sp>
      <p:sp>
        <p:nvSpPr>
          <p:cNvPr id="10" name="Shape 8"/>
          <p:cNvSpPr/>
          <p:nvPr/>
        </p:nvSpPr>
        <p:spPr>
          <a:xfrm>
            <a:off x="365760" y="2761488"/>
            <a:ext cx="5760720" cy="475488"/>
          </a:xfrm>
          <a:prstGeom prst="rect">
            <a:avLst/>
          </a:prstGeom>
          <a:solidFill>
            <a:srgbClr val="E5E5E5"/>
          </a:solidFill>
          <a:ln w="12700">
            <a:solidFill>
              <a:srgbClr val="E5E5E5"/>
            </a:solidFill>
            <a:prstDash val="solid"/>
          </a:ln>
        </p:spPr>
      </p:sp>
      <p:sp>
        <p:nvSpPr>
          <p:cNvPr id="11" name="Text 9"/>
          <p:cNvSpPr/>
          <p:nvPr/>
        </p:nvSpPr>
        <p:spPr>
          <a:xfrm>
            <a:off x="502920" y="2816352"/>
            <a:ext cx="1920240" cy="347472"/>
          </a:xfrm>
          <a:prstGeom prst="rect">
            <a:avLst/>
          </a:prstGeom>
          <a:noFill/>
          <a:ln/>
        </p:spPr>
        <p:txBody>
          <a:bodyPr wrap="square" rtlCol="0" anchor="ctr"/>
          <a:lstStyle/>
          <a:p>
            <a:pPr algn="l" indent="0" marL="0">
              <a:buNone/>
            </a:pPr>
            <a:r>
              <a:rPr lang="en-US" sz="1500" dirty="0">
                <a:solidFill>
                  <a:srgbClr val="1B2CC1"/>
                </a:solidFill>
                <a:latin typeface="Courier New" pitchFamily="34" charset="0"/>
                <a:ea typeface="Courier New" pitchFamily="34" charset="-122"/>
                <a:cs typeface="Courier New" pitchFamily="34" charset="-120"/>
              </a:rPr>
              <a:t>pin  /pɪn/</a:t>
            </a:r>
            <a:endParaRPr lang="en-US" sz="1500" dirty="0"/>
          </a:p>
        </p:txBody>
      </p:sp>
      <p:sp>
        <p:nvSpPr>
          <p:cNvPr id="12" name="Text 10"/>
          <p:cNvSpPr/>
          <p:nvPr/>
        </p:nvSpPr>
        <p:spPr>
          <a:xfrm>
            <a:off x="2468880" y="2816352"/>
            <a:ext cx="457200" cy="347472"/>
          </a:xfrm>
          <a:prstGeom prst="rect">
            <a:avLst/>
          </a:prstGeom>
          <a:noFill/>
          <a:ln/>
        </p:spPr>
        <p:txBody>
          <a:bodyPr wrap="square" rtlCol="0" anchor="ctr"/>
          <a:lstStyle/>
          <a:p>
            <a:pPr algn="ctr" indent="0" marL="0">
              <a:buNone/>
            </a:pPr>
            <a:r>
              <a:rPr lang="en-US" sz="1600" b="1" dirty="0">
                <a:solidFill>
                  <a:srgbClr val="E63946"/>
                </a:solidFill>
                <a:latin typeface="Arial" pitchFamily="34" charset="0"/>
                <a:ea typeface="Arial" pitchFamily="34" charset="-122"/>
                <a:cs typeface="Arial" pitchFamily="34" charset="-120"/>
              </a:rPr>
              <a:t>→</a:t>
            </a:r>
            <a:endParaRPr lang="en-US" sz="1600" dirty="0"/>
          </a:p>
        </p:txBody>
      </p:sp>
      <p:sp>
        <p:nvSpPr>
          <p:cNvPr id="13" name="Text 11"/>
          <p:cNvSpPr/>
          <p:nvPr/>
        </p:nvSpPr>
        <p:spPr>
          <a:xfrm>
            <a:off x="2971800" y="2816352"/>
            <a:ext cx="1828800" cy="347472"/>
          </a:xfrm>
          <a:prstGeom prst="rect">
            <a:avLst/>
          </a:prstGeom>
          <a:noFill/>
          <a:ln/>
        </p:spPr>
        <p:txBody>
          <a:bodyPr wrap="square" rtlCol="0" anchor="ctr"/>
          <a:lstStyle/>
          <a:p>
            <a:pPr algn="l" indent="0" marL="0">
              <a:buNone/>
            </a:pPr>
            <a:r>
              <a:rPr lang="en-US" sz="1500" dirty="0">
                <a:solidFill>
                  <a:srgbClr val="1B2CC1"/>
                </a:solidFill>
                <a:latin typeface="Courier New" pitchFamily="34" charset="0"/>
                <a:ea typeface="Courier New" pitchFamily="34" charset="-122"/>
                <a:cs typeface="Courier New" pitchFamily="34" charset="-120"/>
              </a:rPr>
              <a:t>bin  /bɪn/</a:t>
            </a:r>
            <a:endParaRPr lang="en-US" sz="1500" dirty="0"/>
          </a:p>
        </p:txBody>
      </p:sp>
      <p:sp>
        <p:nvSpPr>
          <p:cNvPr id="14" name="Text 12"/>
          <p:cNvSpPr/>
          <p:nvPr/>
        </p:nvSpPr>
        <p:spPr>
          <a:xfrm>
            <a:off x="4846320" y="2816352"/>
            <a:ext cx="1143000" cy="347472"/>
          </a:xfrm>
          <a:prstGeom prst="rect">
            <a:avLst/>
          </a:prstGeom>
          <a:noFill/>
          <a:ln/>
        </p:spPr>
        <p:txBody>
          <a:bodyPr wrap="square" rtlCol="0" anchor="ctr"/>
          <a:lstStyle/>
          <a:p>
            <a:pPr algn="ctr" indent="0" marL="0">
              <a:buNone/>
            </a:pPr>
            <a:r>
              <a:rPr lang="en-US" sz="1100" b="1" dirty="0">
                <a:solidFill>
                  <a:srgbClr val="E63946"/>
                </a:solidFill>
                <a:latin typeface="Arial Black" pitchFamily="34" charset="0"/>
                <a:ea typeface="Arial Black" pitchFamily="34" charset="-122"/>
                <a:cs typeface="Arial Black" pitchFamily="34" charset="-120"/>
              </a:rPr>
              <a:t>DIFFERENT WORDS</a:t>
            </a:r>
            <a:endParaRPr lang="en-US" sz="1100" dirty="0"/>
          </a:p>
        </p:txBody>
      </p:sp>
      <p:sp>
        <p:nvSpPr>
          <p:cNvPr id="15" name="Shape 13"/>
          <p:cNvSpPr/>
          <p:nvPr/>
        </p:nvSpPr>
        <p:spPr>
          <a:xfrm>
            <a:off x="365760" y="3291840"/>
            <a:ext cx="5760720" cy="475488"/>
          </a:xfrm>
          <a:prstGeom prst="rect">
            <a:avLst/>
          </a:prstGeom>
          <a:solidFill>
            <a:srgbClr val="FAFAFA"/>
          </a:solidFill>
          <a:ln w="12700">
            <a:solidFill>
              <a:srgbClr val="E5E5E5"/>
            </a:solidFill>
            <a:prstDash val="solid"/>
          </a:ln>
        </p:spPr>
      </p:sp>
      <p:sp>
        <p:nvSpPr>
          <p:cNvPr id="16" name="Text 14"/>
          <p:cNvSpPr/>
          <p:nvPr/>
        </p:nvSpPr>
        <p:spPr>
          <a:xfrm>
            <a:off x="502920" y="3346704"/>
            <a:ext cx="1920240" cy="347472"/>
          </a:xfrm>
          <a:prstGeom prst="rect">
            <a:avLst/>
          </a:prstGeom>
          <a:noFill/>
          <a:ln/>
        </p:spPr>
        <p:txBody>
          <a:bodyPr wrap="square" rtlCol="0" anchor="ctr"/>
          <a:lstStyle/>
          <a:p>
            <a:pPr algn="l" indent="0" marL="0">
              <a:buNone/>
            </a:pPr>
            <a:r>
              <a:rPr lang="en-US" sz="1500" dirty="0">
                <a:solidFill>
                  <a:srgbClr val="1B2CC1"/>
                </a:solidFill>
                <a:latin typeface="Courier New" pitchFamily="34" charset="0"/>
                <a:ea typeface="Courier New" pitchFamily="34" charset="-122"/>
                <a:cs typeface="Courier New" pitchFamily="34" charset="-120"/>
              </a:rPr>
              <a:t>pat  /pæt/</a:t>
            </a:r>
            <a:endParaRPr lang="en-US" sz="1500" dirty="0"/>
          </a:p>
        </p:txBody>
      </p:sp>
      <p:sp>
        <p:nvSpPr>
          <p:cNvPr id="17" name="Text 15"/>
          <p:cNvSpPr/>
          <p:nvPr/>
        </p:nvSpPr>
        <p:spPr>
          <a:xfrm>
            <a:off x="2468880" y="3346704"/>
            <a:ext cx="457200" cy="347472"/>
          </a:xfrm>
          <a:prstGeom prst="rect">
            <a:avLst/>
          </a:prstGeom>
          <a:noFill/>
          <a:ln/>
        </p:spPr>
        <p:txBody>
          <a:bodyPr wrap="square" rtlCol="0" anchor="ctr"/>
          <a:lstStyle/>
          <a:p>
            <a:pPr algn="ctr" indent="0" marL="0">
              <a:buNone/>
            </a:pPr>
            <a:r>
              <a:rPr lang="en-US" sz="1600" b="1" dirty="0">
                <a:solidFill>
                  <a:srgbClr val="E63946"/>
                </a:solidFill>
                <a:latin typeface="Arial" pitchFamily="34" charset="0"/>
                <a:ea typeface="Arial" pitchFamily="34" charset="-122"/>
                <a:cs typeface="Arial" pitchFamily="34" charset="-120"/>
              </a:rPr>
              <a:t>→</a:t>
            </a:r>
            <a:endParaRPr lang="en-US" sz="1600" dirty="0"/>
          </a:p>
        </p:txBody>
      </p:sp>
      <p:sp>
        <p:nvSpPr>
          <p:cNvPr id="18" name="Text 16"/>
          <p:cNvSpPr/>
          <p:nvPr/>
        </p:nvSpPr>
        <p:spPr>
          <a:xfrm>
            <a:off x="2971800" y="3346704"/>
            <a:ext cx="1828800" cy="347472"/>
          </a:xfrm>
          <a:prstGeom prst="rect">
            <a:avLst/>
          </a:prstGeom>
          <a:noFill/>
          <a:ln/>
        </p:spPr>
        <p:txBody>
          <a:bodyPr wrap="square" rtlCol="0" anchor="ctr"/>
          <a:lstStyle/>
          <a:p>
            <a:pPr algn="l" indent="0" marL="0">
              <a:buNone/>
            </a:pPr>
            <a:r>
              <a:rPr lang="en-US" sz="1500" dirty="0">
                <a:solidFill>
                  <a:srgbClr val="1B2CC1"/>
                </a:solidFill>
                <a:latin typeface="Courier New" pitchFamily="34" charset="0"/>
                <a:ea typeface="Courier New" pitchFamily="34" charset="-122"/>
                <a:cs typeface="Courier New" pitchFamily="34" charset="-120"/>
              </a:rPr>
              <a:t>bat  /bæt/</a:t>
            </a:r>
            <a:endParaRPr lang="en-US" sz="1500" dirty="0"/>
          </a:p>
        </p:txBody>
      </p:sp>
      <p:sp>
        <p:nvSpPr>
          <p:cNvPr id="19" name="Text 17"/>
          <p:cNvSpPr/>
          <p:nvPr/>
        </p:nvSpPr>
        <p:spPr>
          <a:xfrm>
            <a:off x="4846320" y="3346704"/>
            <a:ext cx="1143000" cy="347472"/>
          </a:xfrm>
          <a:prstGeom prst="rect">
            <a:avLst/>
          </a:prstGeom>
          <a:noFill/>
          <a:ln/>
        </p:spPr>
        <p:txBody>
          <a:bodyPr wrap="square" rtlCol="0" anchor="ctr"/>
          <a:lstStyle/>
          <a:p>
            <a:pPr algn="ctr" indent="0" marL="0">
              <a:buNone/>
            </a:pPr>
            <a:r>
              <a:rPr lang="en-US" sz="1100" b="1" dirty="0">
                <a:solidFill>
                  <a:srgbClr val="E63946"/>
                </a:solidFill>
                <a:latin typeface="Arial Black" pitchFamily="34" charset="0"/>
                <a:ea typeface="Arial Black" pitchFamily="34" charset="-122"/>
                <a:cs typeface="Arial Black" pitchFamily="34" charset="-120"/>
              </a:rPr>
              <a:t>DIFFERENT WORDS</a:t>
            </a:r>
            <a:endParaRPr lang="en-US" sz="1100" dirty="0"/>
          </a:p>
        </p:txBody>
      </p:sp>
      <p:sp>
        <p:nvSpPr>
          <p:cNvPr id="20" name="Shape 18"/>
          <p:cNvSpPr/>
          <p:nvPr/>
        </p:nvSpPr>
        <p:spPr>
          <a:xfrm>
            <a:off x="365760" y="3877056"/>
            <a:ext cx="5760720" cy="420624"/>
          </a:xfrm>
          <a:prstGeom prst="rect">
            <a:avLst/>
          </a:prstGeom>
          <a:solidFill>
            <a:srgbClr val="2B2D42"/>
          </a:solidFill>
          <a:ln w="12700">
            <a:solidFill>
              <a:srgbClr val="2B2D42"/>
            </a:solidFill>
            <a:prstDash val="solid"/>
          </a:ln>
        </p:spPr>
      </p:sp>
      <p:sp>
        <p:nvSpPr>
          <p:cNvPr id="21" name="Text 19"/>
          <p:cNvSpPr/>
          <p:nvPr/>
        </p:nvSpPr>
        <p:spPr>
          <a:xfrm>
            <a:off x="502920" y="3913632"/>
            <a:ext cx="5486400" cy="347472"/>
          </a:xfrm>
          <a:prstGeom prst="rect">
            <a:avLst/>
          </a:prstGeom>
          <a:noFill/>
          <a:ln/>
        </p:spPr>
        <p:txBody>
          <a:bodyPr wrap="square" rtlCol="0" anchor="ctr"/>
          <a:lstStyle/>
          <a:p>
            <a:pPr algn="l" indent="0" marL="0">
              <a:buNone/>
            </a:pPr>
            <a:r>
              <a:rPr lang="en-US" sz="1400" b="1" dirty="0">
                <a:solidFill>
                  <a:srgbClr val="00F5D4"/>
                </a:solidFill>
                <a:latin typeface="Arial Black" pitchFamily="34" charset="0"/>
                <a:ea typeface="Arial Black" pitchFamily="34" charset="-122"/>
                <a:cs typeface="Arial Black" pitchFamily="34" charset="-120"/>
              </a:rPr>
              <a:t>Swap [pʰ] vs [p˭] (allophones) — meaning UNCHANGED</a:t>
            </a:r>
            <a:endParaRPr lang="en-US" sz="1400" dirty="0"/>
          </a:p>
        </p:txBody>
      </p:sp>
      <p:sp>
        <p:nvSpPr>
          <p:cNvPr id="22" name="Shape 20"/>
          <p:cNvSpPr/>
          <p:nvPr/>
        </p:nvSpPr>
        <p:spPr>
          <a:xfrm>
            <a:off x="365760" y="4352544"/>
            <a:ext cx="5760720" cy="475488"/>
          </a:xfrm>
          <a:prstGeom prst="rect">
            <a:avLst/>
          </a:prstGeom>
          <a:solidFill>
            <a:srgbClr val="E5E5E5"/>
          </a:solidFill>
          <a:ln w="12700">
            <a:solidFill>
              <a:srgbClr val="E5E5E5"/>
            </a:solidFill>
            <a:prstDash val="solid"/>
          </a:ln>
        </p:spPr>
      </p:sp>
      <p:sp>
        <p:nvSpPr>
          <p:cNvPr id="23" name="Text 21"/>
          <p:cNvSpPr/>
          <p:nvPr/>
        </p:nvSpPr>
        <p:spPr>
          <a:xfrm>
            <a:off x="502920" y="4407408"/>
            <a:ext cx="2011680" cy="347472"/>
          </a:xfrm>
          <a:prstGeom prst="rect">
            <a:avLst/>
          </a:prstGeom>
          <a:noFill/>
          <a:ln/>
        </p:spPr>
        <p:txBody>
          <a:bodyPr wrap="square" rtlCol="0" anchor="ctr"/>
          <a:lstStyle/>
          <a:p>
            <a:pPr algn="l" indent="0" marL="0">
              <a:buNone/>
            </a:pPr>
            <a:r>
              <a:rPr lang="en-US" sz="1500" dirty="0">
                <a:solidFill>
                  <a:srgbClr val="457B9D"/>
                </a:solidFill>
                <a:latin typeface="Courier New" pitchFamily="34" charset="0"/>
                <a:ea typeface="Courier New" pitchFamily="34" charset="-122"/>
                <a:cs typeface="Courier New" pitchFamily="34" charset="-120"/>
              </a:rPr>
              <a:t>pin [pʰɪn]</a:t>
            </a:r>
            <a:endParaRPr lang="en-US" sz="1500" dirty="0"/>
          </a:p>
        </p:txBody>
      </p:sp>
      <p:sp>
        <p:nvSpPr>
          <p:cNvPr id="24" name="Text 22"/>
          <p:cNvSpPr/>
          <p:nvPr/>
        </p:nvSpPr>
        <p:spPr>
          <a:xfrm>
            <a:off x="2560320" y="4407408"/>
            <a:ext cx="457200" cy="347472"/>
          </a:xfrm>
          <a:prstGeom prst="rect">
            <a:avLst/>
          </a:prstGeom>
          <a:noFill/>
          <a:ln/>
        </p:spPr>
        <p:txBody>
          <a:bodyPr wrap="square" rtlCol="0" anchor="ctr"/>
          <a:lstStyle/>
          <a:p>
            <a:pPr algn="ctr" indent="0" marL="0">
              <a:buNone/>
            </a:pPr>
            <a:r>
              <a:rPr lang="en-US" sz="1600" b="1" dirty="0">
                <a:solidFill>
                  <a:srgbClr val="00F5D4"/>
                </a:solidFill>
                <a:latin typeface="Arial" pitchFamily="34" charset="0"/>
                <a:ea typeface="Arial" pitchFamily="34" charset="-122"/>
                <a:cs typeface="Arial" pitchFamily="34" charset="-120"/>
              </a:rPr>
              <a:t>↔</a:t>
            </a:r>
            <a:endParaRPr lang="en-US" sz="1600" dirty="0"/>
          </a:p>
        </p:txBody>
      </p:sp>
      <p:sp>
        <p:nvSpPr>
          <p:cNvPr id="25" name="Text 23"/>
          <p:cNvSpPr/>
          <p:nvPr/>
        </p:nvSpPr>
        <p:spPr>
          <a:xfrm>
            <a:off x="3063240" y="4407408"/>
            <a:ext cx="1463040" cy="347472"/>
          </a:xfrm>
          <a:prstGeom prst="rect">
            <a:avLst/>
          </a:prstGeom>
          <a:noFill/>
          <a:ln/>
        </p:spPr>
        <p:txBody>
          <a:bodyPr wrap="square" rtlCol="0" anchor="ctr"/>
          <a:lstStyle/>
          <a:p>
            <a:pPr algn="l" indent="0" marL="0">
              <a:buNone/>
            </a:pPr>
            <a:r>
              <a:rPr lang="en-US" sz="1500" dirty="0">
                <a:solidFill>
                  <a:srgbClr val="457B9D"/>
                </a:solidFill>
                <a:latin typeface="Courier New" pitchFamily="34" charset="0"/>
                <a:ea typeface="Courier New" pitchFamily="34" charset="-122"/>
                <a:cs typeface="Courier New" pitchFamily="34" charset="-120"/>
              </a:rPr>
              <a:t>[p˭ɪn]</a:t>
            </a:r>
            <a:endParaRPr lang="en-US" sz="1500" dirty="0"/>
          </a:p>
        </p:txBody>
      </p:sp>
      <p:sp>
        <p:nvSpPr>
          <p:cNvPr id="26" name="Text 24"/>
          <p:cNvSpPr/>
          <p:nvPr/>
        </p:nvSpPr>
        <p:spPr>
          <a:xfrm>
            <a:off x="4572000" y="4407408"/>
            <a:ext cx="1508760" cy="347472"/>
          </a:xfrm>
          <a:prstGeom prst="rect">
            <a:avLst/>
          </a:prstGeom>
          <a:noFill/>
          <a:ln/>
        </p:spPr>
        <p:txBody>
          <a:bodyPr wrap="square" rtlCol="0" anchor="ctr"/>
          <a:lstStyle/>
          <a:p>
            <a:pPr algn="l" indent="0" marL="0">
              <a:buNone/>
            </a:pPr>
            <a:r>
              <a:rPr lang="en-US" sz="1100" i="1" dirty="0">
                <a:solidFill>
                  <a:srgbClr val="00F5D4"/>
                </a:solidFill>
                <a:latin typeface="Arial" pitchFamily="34" charset="0"/>
                <a:ea typeface="Arial" pitchFamily="34" charset="-122"/>
                <a:cs typeface="Arial" pitchFamily="34" charset="-120"/>
              </a:rPr>
              <a:t>Still 'pin' — just sounds foreign</a:t>
            </a:r>
            <a:endParaRPr lang="en-US" sz="1100" dirty="0"/>
          </a:p>
        </p:txBody>
      </p:sp>
      <p:sp>
        <p:nvSpPr>
          <p:cNvPr id="27" name="Text 25"/>
          <p:cNvSpPr/>
          <p:nvPr/>
        </p:nvSpPr>
        <p:spPr>
          <a:xfrm>
            <a:off x="6473952" y="914400"/>
            <a:ext cx="1508760" cy="1828800"/>
          </a:xfrm>
          <a:prstGeom prst="rect">
            <a:avLst/>
          </a:prstGeom>
          <a:noFill/>
          <a:ln/>
        </p:spPr>
        <p:txBody>
          <a:bodyPr wrap="square" rtlCol="0" anchor="ctr"/>
          <a:lstStyle/>
          <a:p>
            <a:pPr algn="ctr" indent="0" marL="0">
              <a:buNone/>
            </a:pPr>
            <a:r>
              <a:rPr lang="en-US" sz="2000" b="1" dirty="0">
                <a:solidFill>
                  <a:srgbClr val="E8F400"/>
                </a:solidFill>
                <a:latin typeface="Arial Black" pitchFamily="34" charset="0"/>
                <a:ea typeface="Arial Black" pitchFamily="34" charset="-122"/>
                <a:cs typeface="Arial Black" pitchFamily="34" charset="-120"/>
              </a:rPr>
              <a:t>KEY</a:t>
            </a:r>
            <a:endParaRPr lang="en-US" sz="2000" dirty="0"/>
          </a:p>
          <a:p>
            <a:pPr algn="ctr" indent="0" marL="0">
              <a:buNone/>
            </a:pPr>
            <a:r>
              <a:rPr lang="en-US" sz="2000" b="1" dirty="0">
                <a:solidFill>
                  <a:srgbClr val="E8F400"/>
                </a:solidFill>
                <a:latin typeface="Arial Black" pitchFamily="34" charset="0"/>
                <a:ea typeface="Arial Black" pitchFamily="34" charset="-122"/>
                <a:cs typeface="Arial Black" pitchFamily="34" charset="-120"/>
              </a:rPr>
              <a:t>DISTINC-</a:t>
            </a:r>
            <a:endParaRPr lang="en-US" sz="2000" dirty="0"/>
          </a:p>
          <a:p>
            <a:pPr algn="ctr" indent="0" marL="0">
              <a:buNone/>
            </a:pPr>
            <a:r>
              <a:rPr lang="en-US" sz="2000" b="1" dirty="0">
                <a:solidFill>
                  <a:srgbClr val="E8F400"/>
                </a:solidFill>
                <a:latin typeface="Arial Black" pitchFamily="34" charset="0"/>
                <a:ea typeface="Arial Black" pitchFamily="34" charset="-122"/>
                <a:cs typeface="Arial Black" pitchFamily="34" charset="-120"/>
              </a:rPr>
              <a:t>TION</a:t>
            </a:r>
            <a:endParaRPr lang="en-US" sz="2000" dirty="0"/>
          </a:p>
        </p:txBody>
      </p:sp>
      <p:sp>
        <p:nvSpPr>
          <p:cNvPr id="28" name="Text 26"/>
          <p:cNvSpPr/>
          <p:nvPr/>
        </p:nvSpPr>
        <p:spPr>
          <a:xfrm>
            <a:off x="6473952" y="2926080"/>
            <a:ext cx="1508760" cy="1920240"/>
          </a:xfrm>
          <a:prstGeom prst="rect">
            <a:avLst/>
          </a:prstGeom>
          <a:noFill/>
          <a:ln/>
        </p:spPr>
        <p:txBody>
          <a:bodyPr wrap="square" rtlCol="0" anchor="ctr"/>
          <a:lstStyle/>
          <a:p>
            <a:pPr algn="ctr" indent="0" marL="0">
              <a:buNone/>
            </a:pPr>
            <a:r>
              <a:rPr lang="en-US" sz="1600" dirty="0">
                <a:solidFill>
                  <a:srgbClr val="FAFAFA"/>
                </a:solidFill>
                <a:latin typeface="Arial" pitchFamily="34" charset="0"/>
                <a:ea typeface="Arial" pitchFamily="34" charset="-122"/>
                <a:cs typeface="Arial" pitchFamily="34" charset="-120"/>
              </a:rPr>
              <a:t>Phonemes</a:t>
            </a:r>
            <a:endParaRPr lang="en-US" sz="1600" dirty="0"/>
          </a:p>
          <a:p>
            <a:pPr algn="ctr" indent="0" marL="0">
              <a:buNone/>
            </a:pPr>
            <a:r>
              <a:rPr lang="en-US" sz="1600" dirty="0">
                <a:solidFill>
                  <a:srgbClr val="FAFAFA"/>
                </a:solidFill>
                <a:latin typeface="Arial" pitchFamily="34" charset="0"/>
                <a:ea typeface="Arial" pitchFamily="34" charset="-122"/>
                <a:cs typeface="Arial" pitchFamily="34" charset="-120"/>
              </a:rPr>
              <a:t>change</a:t>
            </a:r>
            <a:endParaRPr lang="en-US" sz="1600" dirty="0"/>
          </a:p>
          <a:p>
            <a:pPr algn="ctr" indent="0" marL="0">
              <a:buNone/>
            </a:pPr>
            <a:r>
              <a:rPr lang="en-US" sz="1600" dirty="0">
                <a:solidFill>
                  <a:srgbClr val="FAFAFA"/>
                </a:solidFill>
                <a:latin typeface="Arial" pitchFamily="34" charset="0"/>
                <a:ea typeface="Arial" pitchFamily="34" charset="-122"/>
                <a:cs typeface="Arial" pitchFamily="34" charset="-120"/>
              </a:rPr>
              <a:t>meaning</a:t>
            </a:r>
            <a:endParaRPr lang="en-US" sz="1600" dirty="0"/>
          </a:p>
          <a:p>
            <a:pPr algn="ctr" indent="0" marL="0">
              <a:buNone/>
            </a:pPr>
            <a:endParaRPr lang="en-US" sz="1600" dirty="0"/>
          </a:p>
          <a:p>
            <a:pPr algn="ctr" indent="0" marL="0">
              <a:buNone/>
            </a:pPr>
            <a:r>
              <a:rPr lang="en-US" sz="1600" dirty="0">
                <a:solidFill>
                  <a:srgbClr val="FAFAFA"/>
                </a:solidFill>
                <a:latin typeface="Arial" pitchFamily="34" charset="0"/>
                <a:ea typeface="Arial" pitchFamily="34" charset="-122"/>
                <a:cs typeface="Arial" pitchFamily="34" charset="-120"/>
              </a:rPr>
              <a:t>Allophones</a:t>
            </a:r>
            <a:endParaRPr lang="en-US" sz="1600" dirty="0"/>
          </a:p>
          <a:p>
            <a:pPr algn="ctr" indent="0" marL="0">
              <a:buNone/>
            </a:pPr>
            <a:r>
              <a:rPr lang="en-US" sz="1600" dirty="0">
                <a:solidFill>
                  <a:srgbClr val="FAFAFA"/>
                </a:solidFill>
                <a:latin typeface="Arial" pitchFamily="34" charset="0"/>
                <a:ea typeface="Arial" pitchFamily="34" charset="-122"/>
                <a:cs typeface="Arial" pitchFamily="34" charset="-120"/>
              </a:rPr>
              <a:t>never do</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0A14"/>
        </a:solidFill>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E8F400"/>
          </a:solidFill>
          <a:ln w="12700">
            <a:solidFill>
              <a:srgbClr val="E8F400"/>
            </a:solidFill>
            <a:prstDash val="solid"/>
          </a:ln>
        </p:spPr>
      </p:sp>
      <p:sp>
        <p:nvSpPr>
          <p:cNvPr id="3" name="Text 1"/>
          <p:cNvSpPr/>
          <p:nvPr/>
        </p:nvSpPr>
        <p:spPr>
          <a:xfrm>
            <a:off x="365760" y="182880"/>
            <a:ext cx="7315200" cy="594360"/>
          </a:xfrm>
          <a:prstGeom prst="rect">
            <a:avLst/>
          </a:prstGeom>
          <a:noFill/>
          <a:ln/>
        </p:spPr>
        <p:txBody>
          <a:bodyPr wrap="square" rtlCol="0" anchor="ctr"/>
          <a:lstStyle/>
          <a:p>
            <a:pPr algn="l" indent="0" marL="0">
              <a:buNone/>
            </a:pPr>
            <a:r>
              <a:rPr lang="en-US" sz="2800" b="1" dirty="0">
                <a:solidFill>
                  <a:srgbClr val="FAFAFA"/>
                </a:solidFill>
                <a:latin typeface="Arial Black" pitchFamily="34" charset="0"/>
                <a:ea typeface="Arial Black" pitchFamily="34" charset="-122"/>
                <a:cs typeface="Arial Black" pitchFamily="34" charset="-120"/>
              </a:rPr>
              <a:t>English Allophones at a Glance</a:t>
            </a:r>
            <a:endParaRPr lang="en-US" sz="2800" dirty="0"/>
          </a:p>
        </p:txBody>
      </p:sp>
      <p:sp>
        <p:nvSpPr>
          <p:cNvPr id="4" name="Text 2"/>
          <p:cNvSpPr/>
          <p:nvPr/>
        </p:nvSpPr>
        <p:spPr>
          <a:xfrm>
            <a:off x="8321040" y="201168"/>
            <a:ext cx="685800" cy="475488"/>
          </a:xfrm>
          <a:prstGeom prst="rect">
            <a:avLst/>
          </a:prstGeom>
          <a:noFill/>
          <a:ln/>
        </p:spPr>
        <p:txBody>
          <a:bodyPr wrap="square" rtlCol="0" anchor="ctr"/>
          <a:lstStyle/>
          <a:p>
            <a:pPr algn="ctr" indent="0" marL="0">
              <a:buNone/>
            </a:pPr>
            <a:r>
              <a:rPr lang="en-US" sz="2200" b="1" dirty="0">
                <a:solidFill>
                  <a:srgbClr val="E8F400"/>
                </a:solidFill>
                <a:latin typeface="Arial Black" pitchFamily="34" charset="0"/>
                <a:ea typeface="Arial Black" pitchFamily="34" charset="-122"/>
                <a:cs typeface="Arial Black" pitchFamily="34" charset="-120"/>
              </a:rPr>
              <a:t>09</a:t>
            </a:r>
            <a:endParaRPr lang="en-US" sz="2200" dirty="0"/>
          </a:p>
        </p:txBody>
      </p:sp>
      <p:sp>
        <p:nvSpPr>
          <p:cNvPr id="5" name="Shape 3"/>
          <p:cNvSpPr/>
          <p:nvPr/>
        </p:nvSpPr>
        <p:spPr>
          <a:xfrm>
            <a:off x="274320" y="914400"/>
            <a:ext cx="1188720" cy="420624"/>
          </a:xfrm>
          <a:prstGeom prst="rect">
            <a:avLst/>
          </a:prstGeom>
          <a:solidFill>
            <a:srgbClr val="E8F400"/>
          </a:solidFill>
          <a:ln w="12700">
            <a:solidFill>
              <a:srgbClr val="E8F400"/>
            </a:solidFill>
            <a:prstDash val="solid"/>
          </a:ln>
        </p:spPr>
      </p:sp>
      <p:sp>
        <p:nvSpPr>
          <p:cNvPr id="6" name="Text 4"/>
          <p:cNvSpPr/>
          <p:nvPr/>
        </p:nvSpPr>
        <p:spPr>
          <a:xfrm>
            <a:off x="320040" y="932688"/>
            <a:ext cx="1097280" cy="384048"/>
          </a:xfrm>
          <a:prstGeom prst="rect">
            <a:avLst/>
          </a:prstGeom>
          <a:noFill/>
          <a:ln/>
        </p:spPr>
        <p:txBody>
          <a:bodyPr wrap="square" rtlCol="0" anchor="ctr"/>
          <a:lstStyle/>
          <a:p>
            <a:pPr algn="ctr" indent="0" marL="0">
              <a:buNone/>
            </a:pPr>
            <a:r>
              <a:rPr lang="en-US" sz="1300" b="1" dirty="0">
                <a:solidFill>
                  <a:srgbClr val="0A0A14"/>
                </a:solidFill>
                <a:latin typeface="Arial Black" pitchFamily="34" charset="0"/>
                <a:ea typeface="Arial Black" pitchFamily="34" charset="-122"/>
                <a:cs typeface="Arial Black" pitchFamily="34" charset="-120"/>
              </a:rPr>
              <a:t>Phoneme</a:t>
            </a:r>
            <a:endParaRPr lang="en-US" sz="1300" dirty="0"/>
          </a:p>
        </p:txBody>
      </p:sp>
      <p:sp>
        <p:nvSpPr>
          <p:cNvPr id="7" name="Shape 5"/>
          <p:cNvSpPr/>
          <p:nvPr/>
        </p:nvSpPr>
        <p:spPr>
          <a:xfrm>
            <a:off x="1463040" y="914400"/>
            <a:ext cx="2286000" cy="420624"/>
          </a:xfrm>
          <a:prstGeom prst="rect">
            <a:avLst/>
          </a:prstGeom>
          <a:solidFill>
            <a:srgbClr val="E8F400"/>
          </a:solidFill>
          <a:ln w="12700">
            <a:solidFill>
              <a:srgbClr val="E8F400"/>
            </a:solidFill>
            <a:prstDash val="solid"/>
          </a:ln>
        </p:spPr>
      </p:sp>
      <p:sp>
        <p:nvSpPr>
          <p:cNvPr id="8" name="Text 6"/>
          <p:cNvSpPr/>
          <p:nvPr/>
        </p:nvSpPr>
        <p:spPr>
          <a:xfrm>
            <a:off x="1508760" y="932688"/>
            <a:ext cx="2194560" cy="384048"/>
          </a:xfrm>
          <a:prstGeom prst="rect">
            <a:avLst/>
          </a:prstGeom>
          <a:noFill/>
          <a:ln/>
        </p:spPr>
        <p:txBody>
          <a:bodyPr wrap="square" rtlCol="0" anchor="ctr"/>
          <a:lstStyle/>
          <a:p>
            <a:pPr algn="ctr" indent="0" marL="0">
              <a:buNone/>
            </a:pPr>
            <a:r>
              <a:rPr lang="en-US" sz="1300" b="1" dirty="0">
                <a:solidFill>
                  <a:srgbClr val="0A0A14"/>
                </a:solidFill>
                <a:latin typeface="Arial Black" pitchFamily="34" charset="0"/>
                <a:ea typeface="Arial Black" pitchFamily="34" charset="-122"/>
                <a:cs typeface="Arial Black" pitchFamily="34" charset="-120"/>
              </a:rPr>
              <a:t>Allophones</a:t>
            </a:r>
            <a:endParaRPr lang="en-US" sz="1300" dirty="0"/>
          </a:p>
        </p:txBody>
      </p:sp>
      <p:sp>
        <p:nvSpPr>
          <p:cNvPr id="9" name="Shape 7"/>
          <p:cNvSpPr/>
          <p:nvPr/>
        </p:nvSpPr>
        <p:spPr>
          <a:xfrm>
            <a:off x="3749040" y="914400"/>
            <a:ext cx="3383280" cy="420624"/>
          </a:xfrm>
          <a:prstGeom prst="rect">
            <a:avLst/>
          </a:prstGeom>
          <a:solidFill>
            <a:srgbClr val="E8F400"/>
          </a:solidFill>
          <a:ln w="12700">
            <a:solidFill>
              <a:srgbClr val="E8F400"/>
            </a:solidFill>
            <a:prstDash val="solid"/>
          </a:ln>
        </p:spPr>
      </p:sp>
      <p:sp>
        <p:nvSpPr>
          <p:cNvPr id="10" name="Text 8"/>
          <p:cNvSpPr/>
          <p:nvPr/>
        </p:nvSpPr>
        <p:spPr>
          <a:xfrm>
            <a:off x="3794760" y="932688"/>
            <a:ext cx="3291840" cy="384048"/>
          </a:xfrm>
          <a:prstGeom prst="rect">
            <a:avLst/>
          </a:prstGeom>
          <a:noFill/>
          <a:ln/>
        </p:spPr>
        <p:txBody>
          <a:bodyPr wrap="square" rtlCol="0" anchor="ctr"/>
          <a:lstStyle/>
          <a:p>
            <a:pPr algn="ctr" indent="0" marL="0">
              <a:buNone/>
            </a:pPr>
            <a:r>
              <a:rPr lang="en-US" sz="1300" b="1" dirty="0">
                <a:solidFill>
                  <a:srgbClr val="0A0A14"/>
                </a:solidFill>
                <a:latin typeface="Arial Black" pitchFamily="34" charset="0"/>
                <a:ea typeface="Arial Black" pitchFamily="34" charset="-122"/>
                <a:cs typeface="Arial Black" pitchFamily="34" charset="-120"/>
              </a:rPr>
              <a:t>Key Context</a:t>
            </a:r>
            <a:endParaRPr lang="en-US" sz="1300" dirty="0"/>
          </a:p>
        </p:txBody>
      </p:sp>
      <p:sp>
        <p:nvSpPr>
          <p:cNvPr id="11" name="Shape 9"/>
          <p:cNvSpPr/>
          <p:nvPr/>
        </p:nvSpPr>
        <p:spPr>
          <a:xfrm>
            <a:off x="7132320" y="914400"/>
            <a:ext cx="1920240" cy="420624"/>
          </a:xfrm>
          <a:prstGeom prst="rect">
            <a:avLst/>
          </a:prstGeom>
          <a:solidFill>
            <a:srgbClr val="E8F400"/>
          </a:solidFill>
          <a:ln w="12700">
            <a:solidFill>
              <a:srgbClr val="E8F400"/>
            </a:solidFill>
            <a:prstDash val="solid"/>
          </a:ln>
        </p:spPr>
      </p:sp>
      <p:sp>
        <p:nvSpPr>
          <p:cNvPr id="12" name="Text 10"/>
          <p:cNvSpPr/>
          <p:nvPr/>
        </p:nvSpPr>
        <p:spPr>
          <a:xfrm>
            <a:off x="7178040" y="932688"/>
            <a:ext cx="1828800" cy="384048"/>
          </a:xfrm>
          <a:prstGeom prst="rect">
            <a:avLst/>
          </a:prstGeom>
          <a:noFill/>
          <a:ln/>
        </p:spPr>
        <p:txBody>
          <a:bodyPr wrap="square" rtlCol="0" anchor="ctr"/>
          <a:lstStyle/>
          <a:p>
            <a:pPr algn="ctr" indent="0" marL="0">
              <a:buNone/>
            </a:pPr>
            <a:r>
              <a:rPr lang="en-US" sz="1300" b="1" dirty="0">
                <a:solidFill>
                  <a:srgbClr val="0A0A14"/>
                </a:solidFill>
                <a:latin typeface="Arial Black" pitchFamily="34" charset="0"/>
                <a:ea typeface="Arial Black" pitchFamily="34" charset="-122"/>
                <a:cs typeface="Arial Black" pitchFamily="34" charset="-120"/>
              </a:rPr>
              <a:t>Rule Type</a:t>
            </a:r>
            <a:endParaRPr lang="en-US" sz="1300" dirty="0"/>
          </a:p>
        </p:txBody>
      </p:sp>
      <p:sp>
        <p:nvSpPr>
          <p:cNvPr id="13" name="Shape 11"/>
          <p:cNvSpPr/>
          <p:nvPr/>
        </p:nvSpPr>
        <p:spPr>
          <a:xfrm>
            <a:off x="274320" y="1389888"/>
            <a:ext cx="1188720" cy="658368"/>
          </a:xfrm>
          <a:prstGeom prst="rect">
            <a:avLst/>
          </a:prstGeom>
          <a:solidFill>
            <a:srgbClr val="2B2D42"/>
          </a:solidFill>
          <a:ln w="12700">
            <a:solidFill>
              <a:srgbClr val="0A0A14"/>
            </a:solidFill>
            <a:prstDash val="solid"/>
          </a:ln>
        </p:spPr>
      </p:sp>
      <p:sp>
        <p:nvSpPr>
          <p:cNvPr id="14" name="Text 12"/>
          <p:cNvSpPr/>
          <p:nvPr/>
        </p:nvSpPr>
        <p:spPr>
          <a:xfrm>
            <a:off x="320040" y="1481328"/>
            <a:ext cx="1097280" cy="475488"/>
          </a:xfrm>
          <a:prstGeom prst="rect">
            <a:avLst/>
          </a:prstGeom>
          <a:noFill/>
          <a:ln/>
        </p:spPr>
        <p:txBody>
          <a:bodyPr wrap="square" rtlCol="0" anchor="ctr"/>
          <a:lstStyle/>
          <a:p>
            <a:pPr algn="ctr" indent="0" marL="0">
              <a:buNone/>
            </a:pPr>
            <a:r>
              <a:rPr lang="en-US" sz="2000" b="1" dirty="0">
                <a:solidFill>
                  <a:srgbClr val="E8F400"/>
                </a:solidFill>
                <a:latin typeface="Courier New" pitchFamily="34" charset="0"/>
                <a:ea typeface="Courier New" pitchFamily="34" charset="-122"/>
                <a:cs typeface="Courier New" pitchFamily="34" charset="-120"/>
              </a:rPr>
              <a:t>/p t k/</a:t>
            </a:r>
            <a:endParaRPr lang="en-US" sz="2000" dirty="0"/>
          </a:p>
        </p:txBody>
      </p:sp>
      <p:sp>
        <p:nvSpPr>
          <p:cNvPr id="15" name="Shape 13"/>
          <p:cNvSpPr/>
          <p:nvPr/>
        </p:nvSpPr>
        <p:spPr>
          <a:xfrm>
            <a:off x="1463040" y="1389888"/>
            <a:ext cx="2286000" cy="658368"/>
          </a:xfrm>
          <a:prstGeom prst="rect">
            <a:avLst/>
          </a:prstGeom>
          <a:solidFill>
            <a:srgbClr val="2B2D42"/>
          </a:solidFill>
          <a:ln w="12700">
            <a:solidFill>
              <a:srgbClr val="0A0A14"/>
            </a:solidFill>
            <a:prstDash val="solid"/>
          </a:ln>
        </p:spPr>
      </p:sp>
      <p:sp>
        <p:nvSpPr>
          <p:cNvPr id="16" name="Text 14"/>
          <p:cNvSpPr/>
          <p:nvPr/>
        </p:nvSpPr>
        <p:spPr>
          <a:xfrm>
            <a:off x="1508760" y="1481328"/>
            <a:ext cx="2194560" cy="475488"/>
          </a:xfrm>
          <a:prstGeom prst="rect">
            <a:avLst/>
          </a:prstGeom>
          <a:noFill/>
          <a:ln/>
        </p:spPr>
        <p:txBody>
          <a:bodyPr wrap="square" rtlCol="0" anchor="ctr"/>
          <a:lstStyle/>
          <a:p>
            <a:pPr algn="ctr" indent="0" marL="0">
              <a:buNone/>
            </a:pPr>
            <a:r>
              <a:rPr lang="en-US" sz="1300" dirty="0">
                <a:solidFill>
                  <a:srgbClr val="A8DADC"/>
                </a:solidFill>
                <a:latin typeface="Courier New" pitchFamily="34" charset="0"/>
                <a:ea typeface="Courier New" pitchFamily="34" charset="-122"/>
                <a:cs typeface="Courier New" pitchFamily="34" charset="-120"/>
              </a:rPr>
              <a:t>[pʰ]  [p˭]  [p̚]</a:t>
            </a:r>
            <a:endParaRPr lang="en-US" sz="1300" dirty="0"/>
          </a:p>
        </p:txBody>
      </p:sp>
      <p:sp>
        <p:nvSpPr>
          <p:cNvPr id="17" name="Shape 15"/>
          <p:cNvSpPr/>
          <p:nvPr/>
        </p:nvSpPr>
        <p:spPr>
          <a:xfrm>
            <a:off x="3749040" y="1389888"/>
            <a:ext cx="3383280" cy="658368"/>
          </a:xfrm>
          <a:prstGeom prst="rect">
            <a:avLst/>
          </a:prstGeom>
          <a:solidFill>
            <a:srgbClr val="2B2D42"/>
          </a:solidFill>
          <a:ln w="12700">
            <a:solidFill>
              <a:srgbClr val="0A0A14"/>
            </a:solidFill>
            <a:prstDash val="solid"/>
          </a:ln>
        </p:spPr>
      </p:sp>
      <p:sp>
        <p:nvSpPr>
          <p:cNvPr id="18" name="Text 16"/>
          <p:cNvSpPr/>
          <p:nvPr/>
        </p:nvSpPr>
        <p:spPr>
          <a:xfrm>
            <a:off x="3794760" y="1481328"/>
            <a:ext cx="3291840" cy="475488"/>
          </a:xfrm>
          <a:prstGeom prst="rect">
            <a:avLst/>
          </a:prstGeom>
          <a:noFill/>
          <a:ln/>
        </p:spPr>
        <p:txBody>
          <a:bodyPr wrap="square" rtlCol="0" anchor="ctr"/>
          <a:lstStyle/>
          <a:p>
            <a:pPr algn="ctr" indent="0" marL="0">
              <a:buNone/>
            </a:pPr>
            <a:r>
              <a:rPr lang="en-US" sz="1300" dirty="0">
                <a:solidFill>
                  <a:srgbClr val="E5E5E5"/>
                </a:solidFill>
                <a:latin typeface="Arial" pitchFamily="34" charset="0"/>
                <a:ea typeface="Arial" pitchFamily="34" charset="-122"/>
                <a:cs typeface="Arial" pitchFamily="34" charset="-120"/>
              </a:rPr>
              <a:t>Word-initial / after /s/ / final</a:t>
            </a:r>
            <a:endParaRPr lang="en-US" sz="1300" dirty="0"/>
          </a:p>
        </p:txBody>
      </p:sp>
      <p:sp>
        <p:nvSpPr>
          <p:cNvPr id="19" name="Shape 17"/>
          <p:cNvSpPr/>
          <p:nvPr/>
        </p:nvSpPr>
        <p:spPr>
          <a:xfrm>
            <a:off x="7132320" y="1389888"/>
            <a:ext cx="1920240" cy="658368"/>
          </a:xfrm>
          <a:prstGeom prst="rect">
            <a:avLst/>
          </a:prstGeom>
          <a:solidFill>
            <a:srgbClr val="2B2D42"/>
          </a:solidFill>
          <a:ln w="12700">
            <a:solidFill>
              <a:srgbClr val="0A0A14"/>
            </a:solidFill>
            <a:prstDash val="solid"/>
          </a:ln>
        </p:spPr>
      </p:sp>
      <p:sp>
        <p:nvSpPr>
          <p:cNvPr id="20" name="Text 18"/>
          <p:cNvSpPr/>
          <p:nvPr/>
        </p:nvSpPr>
        <p:spPr>
          <a:xfrm>
            <a:off x="7178040" y="1481328"/>
            <a:ext cx="1828800" cy="475488"/>
          </a:xfrm>
          <a:prstGeom prst="rect">
            <a:avLst/>
          </a:prstGeom>
          <a:noFill/>
          <a:ln/>
        </p:spPr>
        <p:txBody>
          <a:bodyPr wrap="square" rtlCol="0" anchor="ctr"/>
          <a:lstStyle/>
          <a:p>
            <a:pPr algn="ctr" indent="0" marL="0">
              <a:buNone/>
            </a:pPr>
            <a:r>
              <a:rPr lang="en-US" sz="1300" dirty="0">
                <a:solidFill>
                  <a:srgbClr val="E5E5E5"/>
                </a:solidFill>
                <a:latin typeface="Arial" pitchFamily="34" charset="0"/>
                <a:ea typeface="Arial" pitchFamily="34" charset="-122"/>
                <a:cs typeface="Arial" pitchFamily="34" charset="-120"/>
              </a:rPr>
              <a:t>Complementary</a:t>
            </a:r>
            <a:endParaRPr lang="en-US" sz="1300" dirty="0"/>
          </a:p>
        </p:txBody>
      </p:sp>
      <p:sp>
        <p:nvSpPr>
          <p:cNvPr id="21" name="Shape 19"/>
          <p:cNvSpPr/>
          <p:nvPr/>
        </p:nvSpPr>
        <p:spPr>
          <a:xfrm>
            <a:off x="274320" y="2084832"/>
            <a:ext cx="1188720" cy="658368"/>
          </a:xfrm>
          <a:prstGeom prst="rect">
            <a:avLst/>
          </a:prstGeom>
          <a:solidFill>
            <a:srgbClr val="2B2D42"/>
          </a:solidFill>
          <a:ln w="12700">
            <a:solidFill>
              <a:srgbClr val="0A0A14"/>
            </a:solidFill>
            <a:prstDash val="solid"/>
          </a:ln>
        </p:spPr>
      </p:sp>
      <p:sp>
        <p:nvSpPr>
          <p:cNvPr id="22" name="Text 20"/>
          <p:cNvSpPr/>
          <p:nvPr/>
        </p:nvSpPr>
        <p:spPr>
          <a:xfrm>
            <a:off x="320040" y="2176272"/>
            <a:ext cx="1097280" cy="475488"/>
          </a:xfrm>
          <a:prstGeom prst="rect">
            <a:avLst/>
          </a:prstGeom>
          <a:noFill/>
          <a:ln/>
        </p:spPr>
        <p:txBody>
          <a:bodyPr wrap="square" rtlCol="0" anchor="ctr"/>
          <a:lstStyle/>
          <a:p>
            <a:pPr algn="ctr" indent="0" marL="0">
              <a:buNone/>
            </a:pPr>
            <a:r>
              <a:rPr lang="en-US" sz="2000" b="1" dirty="0">
                <a:solidFill>
                  <a:srgbClr val="00F5D4"/>
                </a:solidFill>
                <a:latin typeface="Courier New" pitchFamily="34" charset="0"/>
                <a:ea typeface="Courier New" pitchFamily="34" charset="-122"/>
                <a:cs typeface="Courier New" pitchFamily="34" charset="-120"/>
              </a:rPr>
              <a:t>/l/</a:t>
            </a:r>
            <a:endParaRPr lang="en-US" sz="2000" dirty="0"/>
          </a:p>
        </p:txBody>
      </p:sp>
      <p:sp>
        <p:nvSpPr>
          <p:cNvPr id="23" name="Shape 21"/>
          <p:cNvSpPr/>
          <p:nvPr/>
        </p:nvSpPr>
        <p:spPr>
          <a:xfrm>
            <a:off x="1463040" y="2084832"/>
            <a:ext cx="2286000" cy="658368"/>
          </a:xfrm>
          <a:prstGeom prst="rect">
            <a:avLst/>
          </a:prstGeom>
          <a:solidFill>
            <a:srgbClr val="12122A"/>
          </a:solidFill>
          <a:ln w="12700">
            <a:solidFill>
              <a:srgbClr val="0A0A14"/>
            </a:solidFill>
            <a:prstDash val="solid"/>
          </a:ln>
        </p:spPr>
      </p:sp>
      <p:sp>
        <p:nvSpPr>
          <p:cNvPr id="24" name="Text 22"/>
          <p:cNvSpPr/>
          <p:nvPr/>
        </p:nvSpPr>
        <p:spPr>
          <a:xfrm>
            <a:off x="1508760" y="2176272"/>
            <a:ext cx="2194560" cy="475488"/>
          </a:xfrm>
          <a:prstGeom prst="rect">
            <a:avLst/>
          </a:prstGeom>
          <a:noFill/>
          <a:ln/>
        </p:spPr>
        <p:txBody>
          <a:bodyPr wrap="square" rtlCol="0" anchor="ctr"/>
          <a:lstStyle/>
          <a:p>
            <a:pPr algn="ctr" indent="0" marL="0">
              <a:buNone/>
            </a:pPr>
            <a:r>
              <a:rPr lang="en-US" sz="1300" dirty="0">
                <a:solidFill>
                  <a:srgbClr val="A8DADC"/>
                </a:solidFill>
                <a:latin typeface="Courier New" pitchFamily="34" charset="0"/>
                <a:ea typeface="Courier New" pitchFamily="34" charset="-122"/>
                <a:cs typeface="Courier New" pitchFamily="34" charset="-120"/>
              </a:rPr>
              <a:t>[l]  [ɫ]</a:t>
            </a:r>
            <a:endParaRPr lang="en-US" sz="1300" dirty="0"/>
          </a:p>
        </p:txBody>
      </p:sp>
      <p:sp>
        <p:nvSpPr>
          <p:cNvPr id="25" name="Shape 23"/>
          <p:cNvSpPr/>
          <p:nvPr/>
        </p:nvSpPr>
        <p:spPr>
          <a:xfrm>
            <a:off x="3749040" y="2084832"/>
            <a:ext cx="3383280" cy="658368"/>
          </a:xfrm>
          <a:prstGeom prst="rect">
            <a:avLst/>
          </a:prstGeom>
          <a:solidFill>
            <a:srgbClr val="12122A"/>
          </a:solidFill>
          <a:ln w="12700">
            <a:solidFill>
              <a:srgbClr val="0A0A14"/>
            </a:solidFill>
            <a:prstDash val="solid"/>
          </a:ln>
        </p:spPr>
      </p:sp>
      <p:sp>
        <p:nvSpPr>
          <p:cNvPr id="26" name="Text 24"/>
          <p:cNvSpPr/>
          <p:nvPr/>
        </p:nvSpPr>
        <p:spPr>
          <a:xfrm>
            <a:off x="3794760" y="2176272"/>
            <a:ext cx="3291840" cy="475488"/>
          </a:xfrm>
          <a:prstGeom prst="rect">
            <a:avLst/>
          </a:prstGeom>
          <a:noFill/>
          <a:ln/>
        </p:spPr>
        <p:txBody>
          <a:bodyPr wrap="square" rtlCol="0" anchor="ctr"/>
          <a:lstStyle/>
          <a:p>
            <a:pPr algn="ctr" indent="0" marL="0">
              <a:buNone/>
            </a:pPr>
            <a:r>
              <a:rPr lang="en-US" sz="1300" dirty="0">
                <a:solidFill>
                  <a:srgbClr val="E5E5E5"/>
                </a:solidFill>
                <a:latin typeface="Arial" pitchFamily="34" charset="0"/>
                <a:ea typeface="Arial" pitchFamily="34" charset="-122"/>
                <a:cs typeface="Arial" pitchFamily="34" charset="-120"/>
              </a:rPr>
              <a:t>Before vowel / after vowel</a:t>
            </a:r>
            <a:endParaRPr lang="en-US" sz="1300" dirty="0"/>
          </a:p>
        </p:txBody>
      </p:sp>
      <p:sp>
        <p:nvSpPr>
          <p:cNvPr id="27" name="Shape 25"/>
          <p:cNvSpPr/>
          <p:nvPr/>
        </p:nvSpPr>
        <p:spPr>
          <a:xfrm>
            <a:off x="7132320" y="2084832"/>
            <a:ext cx="1920240" cy="658368"/>
          </a:xfrm>
          <a:prstGeom prst="rect">
            <a:avLst/>
          </a:prstGeom>
          <a:solidFill>
            <a:srgbClr val="12122A"/>
          </a:solidFill>
          <a:ln w="12700">
            <a:solidFill>
              <a:srgbClr val="0A0A14"/>
            </a:solidFill>
            <a:prstDash val="solid"/>
          </a:ln>
        </p:spPr>
      </p:sp>
      <p:sp>
        <p:nvSpPr>
          <p:cNvPr id="28" name="Text 26"/>
          <p:cNvSpPr/>
          <p:nvPr/>
        </p:nvSpPr>
        <p:spPr>
          <a:xfrm>
            <a:off x="7178040" y="2176272"/>
            <a:ext cx="1828800" cy="475488"/>
          </a:xfrm>
          <a:prstGeom prst="rect">
            <a:avLst/>
          </a:prstGeom>
          <a:noFill/>
          <a:ln/>
        </p:spPr>
        <p:txBody>
          <a:bodyPr wrap="square" rtlCol="0" anchor="ctr"/>
          <a:lstStyle/>
          <a:p>
            <a:pPr algn="ctr" indent="0" marL="0">
              <a:buNone/>
            </a:pPr>
            <a:r>
              <a:rPr lang="en-US" sz="1300" dirty="0">
                <a:solidFill>
                  <a:srgbClr val="E5E5E5"/>
                </a:solidFill>
                <a:latin typeface="Arial" pitchFamily="34" charset="0"/>
                <a:ea typeface="Arial" pitchFamily="34" charset="-122"/>
                <a:cs typeface="Arial" pitchFamily="34" charset="-120"/>
              </a:rPr>
              <a:t>Complementary</a:t>
            </a:r>
            <a:endParaRPr lang="en-US" sz="1300" dirty="0"/>
          </a:p>
        </p:txBody>
      </p:sp>
      <p:sp>
        <p:nvSpPr>
          <p:cNvPr id="29" name="Shape 27"/>
          <p:cNvSpPr/>
          <p:nvPr/>
        </p:nvSpPr>
        <p:spPr>
          <a:xfrm>
            <a:off x="274320" y="2779776"/>
            <a:ext cx="1188720" cy="658368"/>
          </a:xfrm>
          <a:prstGeom prst="rect">
            <a:avLst/>
          </a:prstGeom>
          <a:solidFill>
            <a:srgbClr val="2B2D42"/>
          </a:solidFill>
          <a:ln w="12700">
            <a:solidFill>
              <a:srgbClr val="0A0A14"/>
            </a:solidFill>
            <a:prstDash val="solid"/>
          </a:ln>
        </p:spPr>
      </p:sp>
      <p:sp>
        <p:nvSpPr>
          <p:cNvPr id="30" name="Text 28"/>
          <p:cNvSpPr/>
          <p:nvPr/>
        </p:nvSpPr>
        <p:spPr>
          <a:xfrm>
            <a:off x="320040" y="2871216"/>
            <a:ext cx="1097280" cy="475488"/>
          </a:xfrm>
          <a:prstGeom prst="rect">
            <a:avLst/>
          </a:prstGeom>
          <a:noFill/>
          <a:ln/>
        </p:spPr>
        <p:txBody>
          <a:bodyPr wrap="square" rtlCol="0" anchor="ctr"/>
          <a:lstStyle/>
          <a:p>
            <a:pPr algn="ctr" indent="0" marL="0">
              <a:buNone/>
            </a:pPr>
            <a:r>
              <a:rPr lang="en-US" sz="2000" b="1" dirty="0">
                <a:solidFill>
                  <a:srgbClr val="FF6B35"/>
                </a:solidFill>
                <a:latin typeface="Courier New" pitchFamily="34" charset="0"/>
                <a:ea typeface="Courier New" pitchFamily="34" charset="-122"/>
                <a:cs typeface="Courier New" pitchFamily="34" charset="-120"/>
              </a:rPr>
              <a:t>/r/</a:t>
            </a:r>
            <a:endParaRPr lang="en-US" sz="2000" dirty="0"/>
          </a:p>
        </p:txBody>
      </p:sp>
      <p:sp>
        <p:nvSpPr>
          <p:cNvPr id="31" name="Shape 29"/>
          <p:cNvSpPr/>
          <p:nvPr/>
        </p:nvSpPr>
        <p:spPr>
          <a:xfrm>
            <a:off x="1463040" y="2779776"/>
            <a:ext cx="2286000" cy="658368"/>
          </a:xfrm>
          <a:prstGeom prst="rect">
            <a:avLst/>
          </a:prstGeom>
          <a:solidFill>
            <a:srgbClr val="2B2D42"/>
          </a:solidFill>
          <a:ln w="12700">
            <a:solidFill>
              <a:srgbClr val="0A0A14"/>
            </a:solidFill>
            <a:prstDash val="solid"/>
          </a:ln>
        </p:spPr>
      </p:sp>
      <p:sp>
        <p:nvSpPr>
          <p:cNvPr id="32" name="Text 30"/>
          <p:cNvSpPr/>
          <p:nvPr/>
        </p:nvSpPr>
        <p:spPr>
          <a:xfrm>
            <a:off x="1508760" y="2871216"/>
            <a:ext cx="2194560" cy="475488"/>
          </a:xfrm>
          <a:prstGeom prst="rect">
            <a:avLst/>
          </a:prstGeom>
          <a:noFill/>
          <a:ln/>
        </p:spPr>
        <p:txBody>
          <a:bodyPr wrap="square" rtlCol="0" anchor="ctr"/>
          <a:lstStyle/>
          <a:p>
            <a:pPr algn="ctr" indent="0" marL="0">
              <a:buNone/>
            </a:pPr>
            <a:r>
              <a:rPr lang="en-US" sz="1300" dirty="0">
                <a:solidFill>
                  <a:srgbClr val="A8DADC"/>
                </a:solidFill>
                <a:latin typeface="Courier New" pitchFamily="34" charset="0"/>
                <a:ea typeface="Courier New" pitchFamily="34" charset="-122"/>
                <a:cs typeface="Courier New" pitchFamily="34" charset="-120"/>
              </a:rPr>
              <a:t>[ɹ]  [r̥]  [r]</a:t>
            </a:r>
            <a:endParaRPr lang="en-US" sz="1300" dirty="0"/>
          </a:p>
        </p:txBody>
      </p:sp>
      <p:sp>
        <p:nvSpPr>
          <p:cNvPr id="33" name="Shape 31"/>
          <p:cNvSpPr/>
          <p:nvPr/>
        </p:nvSpPr>
        <p:spPr>
          <a:xfrm>
            <a:off x="3749040" y="2779776"/>
            <a:ext cx="3383280" cy="658368"/>
          </a:xfrm>
          <a:prstGeom prst="rect">
            <a:avLst/>
          </a:prstGeom>
          <a:solidFill>
            <a:srgbClr val="2B2D42"/>
          </a:solidFill>
          <a:ln w="12700">
            <a:solidFill>
              <a:srgbClr val="0A0A14"/>
            </a:solidFill>
            <a:prstDash val="solid"/>
          </a:ln>
        </p:spPr>
      </p:sp>
      <p:sp>
        <p:nvSpPr>
          <p:cNvPr id="34" name="Text 32"/>
          <p:cNvSpPr/>
          <p:nvPr/>
        </p:nvSpPr>
        <p:spPr>
          <a:xfrm>
            <a:off x="3794760" y="2871216"/>
            <a:ext cx="3291840" cy="475488"/>
          </a:xfrm>
          <a:prstGeom prst="rect">
            <a:avLst/>
          </a:prstGeom>
          <a:noFill/>
          <a:ln/>
        </p:spPr>
        <p:txBody>
          <a:bodyPr wrap="square" rtlCol="0" anchor="ctr"/>
          <a:lstStyle/>
          <a:p>
            <a:pPr algn="ctr" indent="0" marL="0">
              <a:buNone/>
            </a:pPr>
            <a:r>
              <a:rPr lang="en-US" sz="1300" dirty="0">
                <a:solidFill>
                  <a:srgbClr val="E5E5E5"/>
                </a:solidFill>
                <a:latin typeface="Arial" pitchFamily="34" charset="0"/>
                <a:ea typeface="Arial" pitchFamily="34" charset="-122"/>
                <a:cs typeface="Arial" pitchFamily="34" charset="-120"/>
              </a:rPr>
              <a:t>Initial / after voiceless / flap</a:t>
            </a:r>
            <a:endParaRPr lang="en-US" sz="1300" dirty="0"/>
          </a:p>
        </p:txBody>
      </p:sp>
      <p:sp>
        <p:nvSpPr>
          <p:cNvPr id="35" name="Shape 33"/>
          <p:cNvSpPr/>
          <p:nvPr/>
        </p:nvSpPr>
        <p:spPr>
          <a:xfrm>
            <a:off x="7132320" y="2779776"/>
            <a:ext cx="1920240" cy="658368"/>
          </a:xfrm>
          <a:prstGeom prst="rect">
            <a:avLst/>
          </a:prstGeom>
          <a:solidFill>
            <a:srgbClr val="2B2D42"/>
          </a:solidFill>
          <a:ln w="12700">
            <a:solidFill>
              <a:srgbClr val="0A0A14"/>
            </a:solidFill>
            <a:prstDash val="solid"/>
          </a:ln>
        </p:spPr>
      </p:sp>
      <p:sp>
        <p:nvSpPr>
          <p:cNvPr id="36" name="Text 34"/>
          <p:cNvSpPr/>
          <p:nvPr/>
        </p:nvSpPr>
        <p:spPr>
          <a:xfrm>
            <a:off x="7178040" y="2871216"/>
            <a:ext cx="1828800" cy="475488"/>
          </a:xfrm>
          <a:prstGeom prst="rect">
            <a:avLst/>
          </a:prstGeom>
          <a:noFill/>
          <a:ln/>
        </p:spPr>
        <p:txBody>
          <a:bodyPr wrap="square" rtlCol="0" anchor="ctr"/>
          <a:lstStyle/>
          <a:p>
            <a:pPr algn="ctr" indent="0" marL="0">
              <a:buNone/>
            </a:pPr>
            <a:r>
              <a:rPr lang="en-US" sz="1300" dirty="0">
                <a:solidFill>
                  <a:srgbClr val="E5E5E5"/>
                </a:solidFill>
                <a:latin typeface="Arial" pitchFamily="34" charset="0"/>
                <a:ea typeface="Arial" pitchFamily="34" charset="-122"/>
                <a:cs typeface="Arial" pitchFamily="34" charset="-120"/>
              </a:rPr>
              <a:t>Complementary</a:t>
            </a:r>
            <a:endParaRPr lang="en-US" sz="1300" dirty="0"/>
          </a:p>
        </p:txBody>
      </p:sp>
      <p:sp>
        <p:nvSpPr>
          <p:cNvPr id="37" name="Shape 35"/>
          <p:cNvSpPr/>
          <p:nvPr/>
        </p:nvSpPr>
        <p:spPr>
          <a:xfrm>
            <a:off x="274320" y="3474720"/>
            <a:ext cx="1188720" cy="658368"/>
          </a:xfrm>
          <a:prstGeom prst="rect">
            <a:avLst/>
          </a:prstGeom>
          <a:solidFill>
            <a:srgbClr val="2B2D42"/>
          </a:solidFill>
          <a:ln w="12700">
            <a:solidFill>
              <a:srgbClr val="0A0A14"/>
            </a:solidFill>
            <a:prstDash val="solid"/>
          </a:ln>
        </p:spPr>
      </p:sp>
      <p:sp>
        <p:nvSpPr>
          <p:cNvPr id="38" name="Text 36"/>
          <p:cNvSpPr/>
          <p:nvPr/>
        </p:nvSpPr>
        <p:spPr>
          <a:xfrm>
            <a:off x="320040" y="3566160"/>
            <a:ext cx="1097280" cy="475488"/>
          </a:xfrm>
          <a:prstGeom prst="rect">
            <a:avLst/>
          </a:prstGeom>
          <a:noFill/>
          <a:ln/>
        </p:spPr>
        <p:txBody>
          <a:bodyPr wrap="square" rtlCol="0" anchor="ctr"/>
          <a:lstStyle/>
          <a:p>
            <a:pPr algn="ctr" indent="0" marL="0">
              <a:buNone/>
            </a:pPr>
            <a:r>
              <a:rPr lang="en-US" sz="2000" b="1" dirty="0">
                <a:solidFill>
                  <a:srgbClr val="A8DADC"/>
                </a:solidFill>
                <a:latin typeface="Courier New" pitchFamily="34" charset="0"/>
                <a:ea typeface="Courier New" pitchFamily="34" charset="-122"/>
                <a:cs typeface="Courier New" pitchFamily="34" charset="-120"/>
              </a:rPr>
              <a:t>/n/</a:t>
            </a:r>
            <a:endParaRPr lang="en-US" sz="2000" dirty="0"/>
          </a:p>
        </p:txBody>
      </p:sp>
      <p:sp>
        <p:nvSpPr>
          <p:cNvPr id="39" name="Shape 37"/>
          <p:cNvSpPr/>
          <p:nvPr/>
        </p:nvSpPr>
        <p:spPr>
          <a:xfrm>
            <a:off x="1463040" y="3474720"/>
            <a:ext cx="2286000" cy="658368"/>
          </a:xfrm>
          <a:prstGeom prst="rect">
            <a:avLst/>
          </a:prstGeom>
          <a:solidFill>
            <a:srgbClr val="12122A"/>
          </a:solidFill>
          <a:ln w="12700">
            <a:solidFill>
              <a:srgbClr val="0A0A14"/>
            </a:solidFill>
            <a:prstDash val="solid"/>
          </a:ln>
        </p:spPr>
      </p:sp>
      <p:sp>
        <p:nvSpPr>
          <p:cNvPr id="40" name="Text 38"/>
          <p:cNvSpPr/>
          <p:nvPr/>
        </p:nvSpPr>
        <p:spPr>
          <a:xfrm>
            <a:off x="1508760" y="3566160"/>
            <a:ext cx="2194560" cy="475488"/>
          </a:xfrm>
          <a:prstGeom prst="rect">
            <a:avLst/>
          </a:prstGeom>
          <a:noFill/>
          <a:ln/>
        </p:spPr>
        <p:txBody>
          <a:bodyPr wrap="square" rtlCol="0" anchor="ctr"/>
          <a:lstStyle/>
          <a:p>
            <a:pPr algn="ctr" indent="0" marL="0">
              <a:buNone/>
            </a:pPr>
            <a:r>
              <a:rPr lang="en-US" sz="1300" dirty="0">
                <a:solidFill>
                  <a:srgbClr val="A8DADC"/>
                </a:solidFill>
                <a:latin typeface="Courier New" pitchFamily="34" charset="0"/>
                <a:ea typeface="Courier New" pitchFamily="34" charset="-122"/>
                <a:cs typeface="Courier New" pitchFamily="34" charset="-120"/>
              </a:rPr>
              <a:t>[n]  [m]  [ŋ]  [ɱ]</a:t>
            </a:r>
            <a:endParaRPr lang="en-US" sz="1300" dirty="0"/>
          </a:p>
        </p:txBody>
      </p:sp>
      <p:sp>
        <p:nvSpPr>
          <p:cNvPr id="41" name="Shape 39"/>
          <p:cNvSpPr/>
          <p:nvPr/>
        </p:nvSpPr>
        <p:spPr>
          <a:xfrm>
            <a:off x="3749040" y="3474720"/>
            <a:ext cx="3383280" cy="658368"/>
          </a:xfrm>
          <a:prstGeom prst="rect">
            <a:avLst/>
          </a:prstGeom>
          <a:solidFill>
            <a:srgbClr val="12122A"/>
          </a:solidFill>
          <a:ln w="12700">
            <a:solidFill>
              <a:srgbClr val="0A0A14"/>
            </a:solidFill>
            <a:prstDash val="solid"/>
          </a:ln>
        </p:spPr>
      </p:sp>
      <p:sp>
        <p:nvSpPr>
          <p:cNvPr id="42" name="Text 40"/>
          <p:cNvSpPr/>
          <p:nvPr/>
        </p:nvSpPr>
        <p:spPr>
          <a:xfrm>
            <a:off x="3794760" y="3566160"/>
            <a:ext cx="3291840" cy="475488"/>
          </a:xfrm>
          <a:prstGeom prst="rect">
            <a:avLst/>
          </a:prstGeom>
          <a:noFill/>
          <a:ln/>
        </p:spPr>
        <p:txBody>
          <a:bodyPr wrap="square" rtlCol="0" anchor="ctr"/>
          <a:lstStyle/>
          <a:p>
            <a:pPr algn="ctr" indent="0" marL="0">
              <a:buNone/>
            </a:pPr>
            <a:r>
              <a:rPr lang="en-US" sz="1300" dirty="0">
                <a:solidFill>
                  <a:srgbClr val="E5E5E5"/>
                </a:solidFill>
                <a:latin typeface="Arial" pitchFamily="34" charset="0"/>
                <a:ea typeface="Arial" pitchFamily="34" charset="-122"/>
                <a:cs typeface="Arial" pitchFamily="34" charset="-120"/>
              </a:rPr>
              <a:t>Before alveolar/bilabial/velar/labio-dental</a:t>
            </a:r>
            <a:endParaRPr lang="en-US" sz="1300" dirty="0"/>
          </a:p>
        </p:txBody>
      </p:sp>
      <p:sp>
        <p:nvSpPr>
          <p:cNvPr id="43" name="Shape 41"/>
          <p:cNvSpPr/>
          <p:nvPr/>
        </p:nvSpPr>
        <p:spPr>
          <a:xfrm>
            <a:off x="7132320" y="3474720"/>
            <a:ext cx="1920240" cy="658368"/>
          </a:xfrm>
          <a:prstGeom prst="rect">
            <a:avLst/>
          </a:prstGeom>
          <a:solidFill>
            <a:srgbClr val="12122A"/>
          </a:solidFill>
          <a:ln w="12700">
            <a:solidFill>
              <a:srgbClr val="0A0A14"/>
            </a:solidFill>
            <a:prstDash val="solid"/>
          </a:ln>
        </p:spPr>
      </p:sp>
      <p:sp>
        <p:nvSpPr>
          <p:cNvPr id="44" name="Text 42"/>
          <p:cNvSpPr/>
          <p:nvPr/>
        </p:nvSpPr>
        <p:spPr>
          <a:xfrm>
            <a:off x="7178040" y="3566160"/>
            <a:ext cx="1828800" cy="475488"/>
          </a:xfrm>
          <a:prstGeom prst="rect">
            <a:avLst/>
          </a:prstGeom>
          <a:noFill/>
          <a:ln/>
        </p:spPr>
        <p:txBody>
          <a:bodyPr wrap="square" rtlCol="0" anchor="ctr"/>
          <a:lstStyle/>
          <a:p>
            <a:pPr algn="ctr" indent="0" marL="0">
              <a:buNone/>
            </a:pPr>
            <a:r>
              <a:rPr lang="en-US" sz="1300" dirty="0">
                <a:solidFill>
                  <a:srgbClr val="E5E5E5"/>
                </a:solidFill>
                <a:latin typeface="Arial" pitchFamily="34" charset="0"/>
                <a:ea typeface="Arial" pitchFamily="34" charset="-122"/>
                <a:cs typeface="Arial" pitchFamily="34" charset="-120"/>
              </a:rPr>
              <a:t>Assimilation</a:t>
            </a:r>
            <a:endParaRPr lang="en-US" sz="1300" dirty="0"/>
          </a:p>
        </p:txBody>
      </p:sp>
      <p:sp>
        <p:nvSpPr>
          <p:cNvPr id="45" name="Shape 43"/>
          <p:cNvSpPr/>
          <p:nvPr/>
        </p:nvSpPr>
        <p:spPr>
          <a:xfrm>
            <a:off x="274320" y="4169664"/>
            <a:ext cx="1188720" cy="658368"/>
          </a:xfrm>
          <a:prstGeom prst="rect">
            <a:avLst/>
          </a:prstGeom>
          <a:solidFill>
            <a:srgbClr val="2B2D42"/>
          </a:solidFill>
          <a:ln w="12700">
            <a:solidFill>
              <a:srgbClr val="0A0A14"/>
            </a:solidFill>
            <a:prstDash val="solid"/>
          </a:ln>
        </p:spPr>
      </p:sp>
      <p:sp>
        <p:nvSpPr>
          <p:cNvPr id="46" name="Text 44"/>
          <p:cNvSpPr/>
          <p:nvPr/>
        </p:nvSpPr>
        <p:spPr>
          <a:xfrm>
            <a:off x="320040" y="4261104"/>
            <a:ext cx="1097280" cy="475488"/>
          </a:xfrm>
          <a:prstGeom prst="rect">
            <a:avLst/>
          </a:prstGeom>
          <a:noFill/>
          <a:ln/>
        </p:spPr>
        <p:txBody>
          <a:bodyPr wrap="square" rtlCol="0" anchor="ctr"/>
          <a:lstStyle/>
          <a:p>
            <a:pPr algn="ctr" indent="0" marL="0">
              <a:buNone/>
            </a:pPr>
            <a:r>
              <a:rPr lang="en-US" sz="2000" b="1" dirty="0">
                <a:solidFill>
                  <a:srgbClr val="C77DFF"/>
                </a:solidFill>
                <a:latin typeface="Courier New" pitchFamily="34" charset="0"/>
                <a:ea typeface="Courier New" pitchFamily="34" charset="-122"/>
                <a:cs typeface="Courier New" pitchFamily="34" charset="-120"/>
              </a:rPr>
              <a:t>/t/</a:t>
            </a:r>
            <a:endParaRPr lang="en-US" sz="2000" dirty="0"/>
          </a:p>
        </p:txBody>
      </p:sp>
      <p:sp>
        <p:nvSpPr>
          <p:cNvPr id="47" name="Shape 45"/>
          <p:cNvSpPr/>
          <p:nvPr/>
        </p:nvSpPr>
        <p:spPr>
          <a:xfrm>
            <a:off x="1463040" y="4169664"/>
            <a:ext cx="2286000" cy="658368"/>
          </a:xfrm>
          <a:prstGeom prst="rect">
            <a:avLst/>
          </a:prstGeom>
          <a:solidFill>
            <a:srgbClr val="2B2D42"/>
          </a:solidFill>
          <a:ln w="12700">
            <a:solidFill>
              <a:srgbClr val="0A0A14"/>
            </a:solidFill>
            <a:prstDash val="solid"/>
          </a:ln>
        </p:spPr>
      </p:sp>
      <p:sp>
        <p:nvSpPr>
          <p:cNvPr id="48" name="Text 46"/>
          <p:cNvSpPr/>
          <p:nvPr/>
        </p:nvSpPr>
        <p:spPr>
          <a:xfrm>
            <a:off x="1508760" y="4261104"/>
            <a:ext cx="2194560" cy="475488"/>
          </a:xfrm>
          <a:prstGeom prst="rect">
            <a:avLst/>
          </a:prstGeom>
          <a:noFill/>
          <a:ln/>
        </p:spPr>
        <p:txBody>
          <a:bodyPr wrap="square" rtlCol="0" anchor="ctr"/>
          <a:lstStyle/>
          <a:p>
            <a:pPr algn="ctr" indent="0" marL="0">
              <a:buNone/>
            </a:pPr>
            <a:r>
              <a:rPr lang="en-US" sz="1300" dirty="0">
                <a:solidFill>
                  <a:srgbClr val="A8DADC"/>
                </a:solidFill>
                <a:latin typeface="Courier New" pitchFamily="34" charset="0"/>
                <a:ea typeface="Courier New" pitchFamily="34" charset="-122"/>
                <a:cs typeface="Courier New" pitchFamily="34" charset="-120"/>
              </a:rPr>
              <a:t>[t]  [t̚]  [ʔ]</a:t>
            </a:r>
            <a:endParaRPr lang="en-US" sz="1300" dirty="0"/>
          </a:p>
        </p:txBody>
      </p:sp>
      <p:sp>
        <p:nvSpPr>
          <p:cNvPr id="49" name="Shape 47"/>
          <p:cNvSpPr/>
          <p:nvPr/>
        </p:nvSpPr>
        <p:spPr>
          <a:xfrm>
            <a:off x="3749040" y="4169664"/>
            <a:ext cx="3383280" cy="658368"/>
          </a:xfrm>
          <a:prstGeom prst="rect">
            <a:avLst/>
          </a:prstGeom>
          <a:solidFill>
            <a:srgbClr val="2B2D42"/>
          </a:solidFill>
          <a:ln w="12700">
            <a:solidFill>
              <a:srgbClr val="0A0A14"/>
            </a:solidFill>
            <a:prstDash val="solid"/>
          </a:ln>
        </p:spPr>
      </p:sp>
      <p:sp>
        <p:nvSpPr>
          <p:cNvPr id="50" name="Text 48"/>
          <p:cNvSpPr/>
          <p:nvPr/>
        </p:nvSpPr>
        <p:spPr>
          <a:xfrm>
            <a:off x="3794760" y="4261104"/>
            <a:ext cx="3291840" cy="475488"/>
          </a:xfrm>
          <a:prstGeom prst="rect">
            <a:avLst/>
          </a:prstGeom>
          <a:noFill/>
          <a:ln/>
        </p:spPr>
        <p:txBody>
          <a:bodyPr wrap="square" rtlCol="0" anchor="ctr"/>
          <a:lstStyle/>
          <a:p>
            <a:pPr algn="ctr" indent="0" marL="0">
              <a:buNone/>
            </a:pPr>
            <a:r>
              <a:rPr lang="en-US" sz="1300" dirty="0">
                <a:solidFill>
                  <a:srgbClr val="E5E5E5"/>
                </a:solidFill>
                <a:latin typeface="Arial" pitchFamily="34" charset="0"/>
                <a:ea typeface="Arial" pitchFamily="34" charset="-122"/>
                <a:cs typeface="Arial" pitchFamily="34" charset="-120"/>
              </a:rPr>
              <a:t>Word-final released/unreleased/glottal</a:t>
            </a:r>
            <a:endParaRPr lang="en-US" sz="1300" dirty="0"/>
          </a:p>
        </p:txBody>
      </p:sp>
      <p:sp>
        <p:nvSpPr>
          <p:cNvPr id="51" name="Shape 49"/>
          <p:cNvSpPr/>
          <p:nvPr/>
        </p:nvSpPr>
        <p:spPr>
          <a:xfrm>
            <a:off x="7132320" y="4169664"/>
            <a:ext cx="1920240" cy="658368"/>
          </a:xfrm>
          <a:prstGeom prst="rect">
            <a:avLst/>
          </a:prstGeom>
          <a:solidFill>
            <a:srgbClr val="2B2D42"/>
          </a:solidFill>
          <a:ln w="12700">
            <a:solidFill>
              <a:srgbClr val="0A0A14"/>
            </a:solidFill>
            <a:prstDash val="solid"/>
          </a:ln>
        </p:spPr>
      </p:sp>
      <p:sp>
        <p:nvSpPr>
          <p:cNvPr id="52" name="Text 50"/>
          <p:cNvSpPr/>
          <p:nvPr/>
        </p:nvSpPr>
        <p:spPr>
          <a:xfrm>
            <a:off x="7178040" y="4261104"/>
            <a:ext cx="1828800" cy="475488"/>
          </a:xfrm>
          <a:prstGeom prst="rect">
            <a:avLst/>
          </a:prstGeom>
          <a:noFill/>
          <a:ln/>
        </p:spPr>
        <p:txBody>
          <a:bodyPr wrap="square" rtlCol="0" anchor="ctr"/>
          <a:lstStyle/>
          <a:p>
            <a:pPr algn="ctr" indent="0" marL="0">
              <a:buNone/>
            </a:pPr>
            <a:r>
              <a:rPr lang="en-US" sz="1300" dirty="0">
                <a:solidFill>
                  <a:srgbClr val="E5E5E5"/>
                </a:solidFill>
                <a:latin typeface="Arial" pitchFamily="34" charset="0"/>
                <a:ea typeface="Arial" pitchFamily="34" charset="-122"/>
                <a:cs typeface="Arial" pitchFamily="34" charset="-120"/>
              </a:rPr>
              <a:t>Free Variation</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Notion of Allophone in English</dc:title>
  <dc:subject>PptxGenJS Presentation</dc:subject>
  <dc:creator>PptxGenJS</dc:creator>
  <cp:lastModifiedBy>PptxGenJS</cp:lastModifiedBy>
  <cp:revision>1</cp:revision>
  <dcterms:created xsi:type="dcterms:W3CDTF">2026-05-19T23:33:12Z</dcterms:created>
  <dcterms:modified xsi:type="dcterms:W3CDTF">2026-05-19T23:33:12Z</dcterms:modified>
</cp:coreProperties>
</file>