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152F4D"/>
          </a:solidFill>
          <a:ln w="12700">
            <a:solidFill>
              <a:srgbClr val="152F4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97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spc="8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 OF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CONSONANTS</a:t>
            </a:r>
            <a:endParaRPr lang="en-US" sz="6400" dirty="0"/>
          </a:p>
        </p:txBody>
      </p:sp>
      <p:sp>
        <p:nvSpPr>
          <p:cNvPr id="6" name="Text 4"/>
          <p:cNvSpPr/>
          <p:nvPr/>
        </p:nvSpPr>
        <p:spPr>
          <a:xfrm>
            <a:off x="457200" y="28346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spc="600" kern="0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ENGLISH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3931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Academic Overview of English Phonology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spc="10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005840"/>
            <a:ext cx="8046720" cy="3657600"/>
          </a:xfrm>
          <a:prstGeom prst="rect">
            <a:avLst/>
          </a:prstGeom>
          <a:solidFill>
            <a:srgbClr val="152F4D"/>
          </a:solidFill>
          <a:ln w="12700">
            <a:solidFill>
              <a:srgbClr val="B886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1188720"/>
            <a:ext cx="749808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English consonants form a structured, rule-governed system. </a:t>
            </a:r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Classified by </a:t>
            </a:r>
            <a:pPr algn="ctr" indent="0" marL="0">
              <a:buNone/>
            </a:pPr>
            <a:r>
              <a:rPr lang="en-US" sz="22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place</a:t>
            </a:r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pPr algn="ctr" indent="0" marL="0">
              <a:buNone/>
            </a:pPr>
            <a:r>
              <a:rPr lang="en-US" sz="22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manner</a:t>
            </a:r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and </a:t>
            </a:r>
            <a:pPr algn="ctr" indent="0" marL="0">
              <a:buNone/>
            </a:pPr>
            <a:r>
              <a:rPr lang="en-US" sz="22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voicing</a:t>
            </a:r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all 24 phonemes contribute to meaning and communication. Understanding this system is essential for mastering English pronunciation and linguistics.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A CONSONANT?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8229600" cy="1554480"/>
          </a:xfrm>
          <a:prstGeom prst="rect">
            <a:avLst/>
          </a:prstGeom>
          <a:solidFill>
            <a:srgbClr val="F0E6C8"/>
          </a:solidFill>
          <a:ln w="12700">
            <a:solidFill>
              <a:srgbClr val="B886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371600"/>
            <a:ext cx="7863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consonant is a speech sound produced by obstructing airflow through the vocal tract.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" y="3063240"/>
            <a:ext cx="2560320" cy="14630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48640" y="315468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Manner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8640" y="37490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air is blocked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91840" y="3063240"/>
            <a:ext cx="2560320" cy="14630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383280" y="315468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Place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383280" y="37490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obstruction occurs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126480" y="3063240"/>
            <a:ext cx="2560320" cy="14630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217920" y="315468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Voicing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217920" y="374904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Vocal cord vibration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MANY CONSONANTS?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36576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</a:t>
            </a:r>
            <a:endParaRPr lang="en-US" sz="18000" dirty="0"/>
          </a:p>
        </p:txBody>
      </p:sp>
      <p:sp>
        <p:nvSpPr>
          <p:cNvPr id="5" name="Text 3"/>
          <p:cNvSpPr/>
          <p:nvPr/>
        </p:nvSpPr>
        <p:spPr>
          <a:xfrm>
            <a:off x="4297680" y="1828800"/>
            <a:ext cx="4389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consonant phonemes</a:t>
            </a:r>
            <a:endParaRPr lang="en-US" sz="2200" dirty="0"/>
          </a:p>
          <a:p>
            <a:pPr algn="l" indent="0" marL="0">
              <a:buNone/>
            </a:pPr>
            <a:r>
              <a:rPr lang="en-US" sz="22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standard English (RP)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297680" y="3291840"/>
            <a:ext cx="4389120" cy="1280160"/>
          </a:xfrm>
          <a:prstGeom prst="rect">
            <a:avLst/>
          </a:prstGeom>
          <a:solidFill>
            <a:srgbClr val="F0E6C8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80560" y="338328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i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has 26 letters but only 24 distinct consonant sounds.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PLACE OF ARTICULATION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in the mouth is the sound formed?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320040" y="1737360"/>
            <a:ext cx="2651760" cy="12344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11480" y="18288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Bilabial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11480" y="233172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 /b/ /m/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200400" y="1737360"/>
            <a:ext cx="2651760" cy="1234440"/>
          </a:xfrm>
          <a:prstGeom prst="rect">
            <a:avLst/>
          </a:prstGeom>
          <a:solidFill>
            <a:srgbClr val="2A6B7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291840" y="18288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Labiodental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291840" y="233172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/f/ /v/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2651760" cy="12344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172200" y="18288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Dental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172200" y="233172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/θ/ /ð/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320040" y="3200400"/>
            <a:ext cx="2651760" cy="1234440"/>
          </a:xfrm>
          <a:prstGeom prst="rect">
            <a:avLst/>
          </a:prstGeom>
          <a:solidFill>
            <a:srgbClr val="2A6B7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11480" y="329184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Alveolar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11480" y="37947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/t/ /d/ /s/ /z/ /n/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200400" y="3200400"/>
            <a:ext cx="2651760" cy="12344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291840" y="329184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Palatal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291840" y="37947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/ʃ/ /ʒ/ /tʃ/ /dʒ/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080760" y="3200400"/>
            <a:ext cx="2651760" cy="1234440"/>
          </a:xfrm>
          <a:prstGeom prst="rect">
            <a:avLst/>
          </a:prstGeom>
          <a:solidFill>
            <a:srgbClr val="2A6B7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172200" y="329184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Velar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172200" y="37947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/k/ /g/ /ŋ/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MANNER OF ARTICULATION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the airstream modified?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0"/>
            <a:ext cx="109728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64592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Plosives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834640" y="164592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 /b/ /t/ /d/ /k/ /g/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0" y="164592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closure then release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5760" y="2322576"/>
            <a:ext cx="109728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" y="2322576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Fricatives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834640" y="2322576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/f/ /v/ /s/ /z/ /ʃ/ /ʒ/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86400" y="2322576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turbulent airflow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65760" y="2999232"/>
            <a:ext cx="109728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2999232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Affricates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834640" y="2999232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/tʃ/ /dʒ/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86400" y="299923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Plosive + fricative combined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65760" y="3675888"/>
            <a:ext cx="109728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675888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Nasals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2834640" y="3675888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/m/ /n/ /ŋ/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86400" y="3675888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flows through the nose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65760" y="4352544"/>
            <a:ext cx="109728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" y="4352544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Approximants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2834640" y="4352544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/l/ /r/ /w/ /j/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486400" y="4352544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closure, smooth airflow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VOICED vs. VOICELESS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5760" y="1143000"/>
            <a:ext cx="3840480" cy="3566160"/>
          </a:xfrm>
          <a:prstGeom prst="rect">
            <a:avLst/>
          </a:prstGeom>
          <a:solidFill>
            <a:srgbClr val="F0E6C8"/>
          </a:solidFill>
          <a:ln w="12700">
            <a:solidFill>
              <a:srgbClr val="B886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VOICELESS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18288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Vocal cords do NOT vibrate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  /t/  /k/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/f/  /s/  /ʃ/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/θ/  /tʃ/  /h/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937760" y="1143000"/>
            <a:ext cx="3840480" cy="356616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0" y="123444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VOICED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029200" y="18288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Vocal cords DO vibrate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0" y="2331720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/b/  /d/  /g/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/v/  /z/  /ʒ/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/ð/  /dʒ/  /m/  /n/  /ŋ/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PLOSIVES: STOP CONSONANTS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fundamental consonant class — total airflow blockage then sudden release.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256032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4C5A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828800"/>
            <a:ext cx="2560320" cy="50292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87452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Bilabial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468880"/>
            <a:ext cx="1097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/p/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548640" y="3429000"/>
            <a:ext cx="1097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voiceless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828800" y="246888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/b/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1828800" y="34290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voiced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91840" y="1828800"/>
            <a:ext cx="256032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4C5A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91840" y="1828800"/>
            <a:ext cx="2560320" cy="50292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83280" y="187452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Alveolar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383280" y="2468880"/>
            <a:ext cx="1097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/t/</a:t>
            </a:r>
            <a:endParaRPr lang="en-US" sz="5400" dirty="0"/>
          </a:p>
        </p:txBody>
      </p:sp>
      <p:sp>
        <p:nvSpPr>
          <p:cNvPr id="16" name="Text 14"/>
          <p:cNvSpPr/>
          <p:nvPr/>
        </p:nvSpPr>
        <p:spPr>
          <a:xfrm>
            <a:off x="3383280" y="3429000"/>
            <a:ext cx="1097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voiceless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663440" y="246888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/d/</a:t>
            </a:r>
            <a:endParaRPr lang="en-US" sz="5400" dirty="0"/>
          </a:p>
        </p:txBody>
      </p:sp>
      <p:sp>
        <p:nvSpPr>
          <p:cNvPr id="18" name="Text 16"/>
          <p:cNvSpPr/>
          <p:nvPr/>
        </p:nvSpPr>
        <p:spPr>
          <a:xfrm>
            <a:off x="4663440" y="34290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voiced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126480" y="1828800"/>
            <a:ext cx="256032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4C5A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126480" y="1828800"/>
            <a:ext cx="2560320" cy="50292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0" y="187452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Velar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217920" y="2468880"/>
            <a:ext cx="1097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/k/</a:t>
            </a:r>
            <a:endParaRPr lang="en-US" sz="5400" dirty="0"/>
          </a:p>
        </p:txBody>
      </p:sp>
      <p:sp>
        <p:nvSpPr>
          <p:cNvPr id="23" name="Text 21"/>
          <p:cNvSpPr/>
          <p:nvPr/>
        </p:nvSpPr>
        <p:spPr>
          <a:xfrm>
            <a:off x="6217920" y="3429000"/>
            <a:ext cx="1097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voiceless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498080" y="246888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/g/</a:t>
            </a:r>
            <a:endParaRPr lang="en-US" sz="5400" dirty="0"/>
          </a:p>
        </p:txBody>
      </p:sp>
      <p:sp>
        <p:nvSpPr>
          <p:cNvPr id="25" name="Text 23"/>
          <p:cNvSpPr/>
          <p:nvPr/>
        </p:nvSpPr>
        <p:spPr>
          <a:xfrm>
            <a:off x="7498080" y="34290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voiced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FRICATIVES &amp; AFFRICATES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5120640" cy="3566160"/>
          </a:xfrm>
          <a:prstGeom prst="rect">
            <a:avLst/>
          </a:prstGeom>
          <a:solidFill>
            <a:srgbClr val="F0E6C8"/>
          </a:solidFill>
          <a:ln w="12700">
            <a:solidFill>
              <a:srgbClr val="B886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188720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FRICATIVES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Turbulent airflow through narrow passage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Labiodental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377440" y="219456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/f/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383280" y="219456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/v/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48640" y="2670048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377440" y="2670048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/θ/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383280" y="2670048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/ð/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8640" y="3145536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Alveolar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377440" y="3145536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/s/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383280" y="3145536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/z/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48640" y="3621024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Palatal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377440" y="3621024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/ʃ/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3383280" y="3621024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/ʒ/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48640" y="4096512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Glottal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2377440" y="4096512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/h/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3383280" y="4096512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5669280" y="1097280"/>
            <a:ext cx="3108960" cy="356616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760720" y="11887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AFFRICATES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760720" y="169164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Plosive + Fricative blend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760720" y="228600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/tʃ/</a:t>
            </a:r>
            <a:endParaRPr lang="en-US" sz="5200" dirty="0"/>
          </a:p>
        </p:txBody>
      </p:sp>
      <p:sp>
        <p:nvSpPr>
          <p:cNvPr id="26" name="Text 24"/>
          <p:cNvSpPr/>
          <p:nvPr/>
        </p:nvSpPr>
        <p:spPr>
          <a:xfrm>
            <a:off x="5760720" y="32461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  church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760720" y="36576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/dʒ/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5760720" y="425196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 gem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NASALS &amp; APPROXIMANTS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3931920" cy="3566160"/>
          </a:xfrm>
          <a:prstGeom prst="rect">
            <a:avLst/>
          </a:prstGeom>
          <a:solidFill>
            <a:srgbClr val="F0E6C8"/>
          </a:solidFill>
          <a:ln w="12700">
            <a:solidFill>
              <a:srgbClr val="B886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18872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NASALS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7A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flows through the nasal cavity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/m/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2011680" y="233172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Bilabial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301752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/n/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2011680" y="31546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Alveolar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8640" y="384048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/ŋ/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2011680" y="39776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Velar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572000" y="1097280"/>
            <a:ext cx="4206240" cy="356616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663440" y="1188720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APPROXIMANTS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663440" y="169164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closure — smooth, vowel-like quality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663440" y="219456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/w/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5760720" y="21945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Bilabial–Velar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680960" y="219456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"wet"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663440" y="278892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/j/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5760720" y="2788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Palatal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680960" y="278892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"yes"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663440" y="338328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/r/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5760720" y="33832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Post-alveolar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680960" y="338328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"red"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663440" y="397764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/l/</a:t>
            </a:r>
            <a:endParaRPr lang="en-US" sz="3200" dirty="0"/>
          </a:p>
        </p:txBody>
      </p:sp>
      <p:sp>
        <p:nvSpPr>
          <p:cNvPr id="26" name="Text 24"/>
          <p:cNvSpPr/>
          <p:nvPr/>
        </p:nvSpPr>
        <p:spPr>
          <a:xfrm>
            <a:off x="5760720" y="39776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AF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Lateral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680960" y="397764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"lip"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System of Consonants in English</dc:title>
  <dc:subject>PptxGenJS Presentation</dc:subject>
  <dc:creator>PptxGenJS</dc:creator>
  <cp:lastModifiedBy>PptxGenJS</cp:lastModifiedBy>
  <cp:revision>1</cp:revision>
  <dcterms:created xsi:type="dcterms:W3CDTF">2026-05-19T18:33:47Z</dcterms:created>
  <dcterms:modified xsi:type="dcterms:W3CDTF">2026-05-19T18:33:47Z</dcterms:modified>
</cp:coreProperties>
</file>