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1E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0"/>
            <a:ext cx="8823960" cy="5143500"/>
          </a:xfrm>
          <a:prstGeom prst="rect">
            <a:avLst/>
          </a:prstGeom>
          <a:solidFill>
            <a:srgbClr val="311E48"/>
          </a:solidFill>
          <a:ln w="12700">
            <a:solidFill>
              <a:srgbClr val="311E4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50292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spc="600" kern="0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PHONOLOGY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Main Periods</a:t>
            </a:r>
            <a:endParaRPr lang="en-US" sz="54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Factors of</a:t>
            </a:r>
            <a:endParaRPr lang="en-US" sz="54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Development</a:t>
            </a:r>
            <a:endParaRPr lang="en-US" sz="5400" dirty="0"/>
          </a:p>
        </p:txBody>
      </p:sp>
      <p:sp>
        <p:nvSpPr>
          <p:cNvPr id="6" name="Shape 4"/>
          <p:cNvSpPr/>
          <p:nvPr/>
        </p:nvSpPr>
        <p:spPr>
          <a:xfrm>
            <a:off x="731520" y="3931920"/>
            <a:ext cx="2926080" cy="36576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40690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Survey of Sound Change from Old to Modern English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B1E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2004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502920"/>
            <a:ext cx="8046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800" kern="0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960120"/>
            <a:ext cx="8046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English phonology is the product</a:t>
            </a:r>
            <a:endParaRPr lang="en-US" sz="32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 migration, conquest &amp; social change.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487168"/>
            <a:ext cx="8046720" cy="36576"/>
          </a:xfrm>
          <a:prstGeom prst="rect">
            <a:avLst/>
          </a:prstGeom>
          <a:solidFill>
            <a:srgbClr val="5A4870"/>
          </a:solidFill>
          <a:ln w="12700">
            <a:solidFill>
              <a:srgbClr val="5A487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624328"/>
            <a:ext cx="64008" cy="45720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624328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4C5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period left permanent traces in how English sounds are produced.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310128"/>
            <a:ext cx="64008" cy="45720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3310128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4C5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Phonological change is driven by contact, prestige, and technology.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3995928"/>
            <a:ext cx="64008" cy="45720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995928"/>
            <a:ext cx="7955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4C5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these forces illuminates the nature of all language evolution.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8229600" cy="41148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7B23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English Phonology?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943600" y="1005840"/>
            <a:ext cx="2560320" cy="2560320"/>
          </a:xfrm>
          <a:prstGeom prst="ellipse">
            <a:avLst/>
          </a:prstGeom>
          <a:solidFill>
            <a:srgbClr val="FBF5EC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0" y="1463040"/>
            <a:ext cx="2560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dirty="0">
                <a:solidFill>
                  <a:srgbClr val="000000"/>
                </a:solidFill>
              </a:rPr>
              <a:t>🔊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02920" y="1051560"/>
            <a:ext cx="5303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7B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</a:t>
            </a:r>
            <a:pPr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study of </a:t>
            </a:r>
            <a:pPr indent="0" marL="0">
              <a:lnSpc>
                <a:spcPct val="130000"/>
              </a:lnSpc>
              <a:buNone/>
            </a:pPr>
            <a:r>
              <a:rPr lang="en-US" sz="22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 systems</a:t>
            </a:r>
            <a:pPr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how sounds function and pattern within a language.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02920" y="2468880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900" i="1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phonology has evolved dramatically over 1,500 years of continuous change.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502920" y="3657600"/>
            <a:ext cx="2468880" cy="502920"/>
          </a:xfrm>
          <a:prstGeom prst="rect">
            <a:avLst>
              <a:gd name="adj" fmla="val 18182"/>
            </a:avLst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36576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English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0" y="3657600"/>
            <a:ext cx="2468880" cy="502920"/>
          </a:xfrm>
          <a:prstGeom prst="rect">
            <a:avLst>
              <a:gd name="adj" fmla="val 18182"/>
            </a:avLst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0" y="36576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 English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897880" y="3657600"/>
            <a:ext cx="2468880" cy="502920"/>
          </a:xfrm>
          <a:prstGeom prst="rect">
            <a:avLst>
              <a:gd name="adj" fmla="val 18182"/>
            </a:avLst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97880" y="36576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English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5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108960" cy="514350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27432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1A2F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137160" y="1005840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</a:t>
            </a:r>
            <a:endParaRPr lang="en-US" sz="36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ENGLISH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37160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 – 1100 AD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3063240"/>
            <a:ext cx="2194560" cy="36576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" y="3200400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Germanic</a:t>
            </a:r>
            <a:endParaRPr lang="en-US" sz="15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Anglo-Saxon</a:t>
            </a:r>
            <a:endParaRPr lang="en-US" sz="15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383280" y="365760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Phonological Features: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383280" y="1005840"/>
            <a:ext cx="5394960" cy="914400"/>
          </a:xfrm>
          <a:prstGeom prst="rect">
            <a:avLst/>
          </a:prstGeom>
          <a:solidFill>
            <a:srgbClr val="EDE3D3"/>
          </a:solidFill>
          <a:ln w="12700">
            <a:solidFill>
              <a:srgbClr val="D4C5A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20440" y="1051560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 consonant clusters &amp; long vowels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3383280" y="2103120"/>
            <a:ext cx="5394960" cy="914400"/>
          </a:xfrm>
          <a:prstGeom prst="rect">
            <a:avLst/>
          </a:prstGeom>
          <a:solidFill>
            <a:srgbClr val="EDE3D3"/>
          </a:solidFill>
          <a:ln w="12700">
            <a:solidFill>
              <a:srgbClr val="D4C5A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20440" y="2148840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Great Vowel Shift yet — pure sounds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3383280" y="3200400"/>
            <a:ext cx="5394960" cy="914400"/>
          </a:xfrm>
          <a:prstGeom prst="rect">
            <a:avLst/>
          </a:prstGeom>
          <a:solidFill>
            <a:srgbClr val="EDE3D3"/>
          </a:solidFill>
          <a:ln w="12700">
            <a:solidFill>
              <a:srgbClr val="D4C5A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20440" y="3246120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influence of Norse &amp; Latin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8229600" cy="41148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0" y="914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0" b="1" dirty="0">
                <a:solidFill>
                  <a:srgbClr val="F0EA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9000" dirty="0"/>
          </a:p>
        </p:txBody>
      </p:sp>
      <p:sp>
        <p:nvSpPr>
          <p:cNvPr id="4" name="Text 2"/>
          <p:cNvSpPr/>
          <p:nvPr/>
        </p:nvSpPr>
        <p:spPr>
          <a:xfrm>
            <a:off x="457200" y="320040"/>
            <a:ext cx="6583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7B23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Middle English Period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1100 – 1500 AD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463040"/>
            <a:ext cx="3931920" cy="3200400"/>
          </a:xfrm>
          <a:prstGeom prst="rect">
            <a:avLst/>
          </a:prstGeom>
          <a:solidFill>
            <a:srgbClr val="FBF5EC"/>
          </a:solidFill>
          <a:ln w="25400">
            <a:solidFill>
              <a:srgbClr val="7B234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463040"/>
            <a:ext cx="3931920" cy="502920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46304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Norman Conquest Impact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148840"/>
            <a:ext cx="35661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French vocabulary reshaped English</a:t>
            </a:r>
            <a:endParaRPr lang="en-US" sz="19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pronunciation and stress patterns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4663440" y="1463040"/>
            <a:ext cx="3931920" cy="3200400"/>
          </a:xfrm>
          <a:prstGeom prst="rect">
            <a:avLst/>
          </a:prstGeom>
          <a:solidFill>
            <a:srgbClr val="FBF5EC"/>
          </a:solidFill>
          <a:ln w="25400">
            <a:solidFill>
              <a:srgbClr val="6A8F7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3440" y="1463040"/>
            <a:ext cx="3931920" cy="502920"/>
          </a:xfrm>
          <a:prstGeom prst="rect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146304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 Simplification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2148840"/>
            <a:ext cx="35661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of inflectional endings;</a:t>
            </a:r>
            <a:endParaRPr lang="en-US" sz="19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-n, -m dropped from many words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B1E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23960" y="0"/>
            <a:ext cx="320040" cy="514350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GREAT</a:t>
            </a:r>
            <a:endParaRPr lang="en-US" sz="52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5200" b="1" dirty="0">
                <a:solidFill>
                  <a:srgbClr val="F5ED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VOWEL SHIFT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1400 – 1700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24231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significant phonological event in the history of English.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57200" y="3108960"/>
            <a:ext cx="2560320" cy="1508760"/>
          </a:xfrm>
          <a:prstGeom prst="rect">
            <a:avLst/>
          </a:prstGeom>
          <a:solidFill>
            <a:srgbClr val="3D2558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320040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/iː/  →  /aɪ/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57200" y="384048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"time"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337560" y="3108960"/>
            <a:ext cx="2560320" cy="1508760"/>
          </a:xfrm>
          <a:prstGeom prst="rect">
            <a:avLst/>
          </a:prstGeom>
          <a:solidFill>
            <a:srgbClr val="3D2558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37560" y="320040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/uː/  →  /aʊ/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337560" y="384048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"house"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17920" y="3108960"/>
            <a:ext cx="2560320" cy="1508760"/>
          </a:xfrm>
          <a:prstGeom prst="rect">
            <a:avLst/>
          </a:prstGeom>
          <a:solidFill>
            <a:srgbClr val="3D2558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0" y="3200400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/eː/  →  /iː/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217920" y="384048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8B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"meet"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5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8229600" cy="41148"/>
          </a:xfrm>
          <a:prstGeom prst="rect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Early Modern → Modern English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02920" y="1143000"/>
            <a:ext cx="8229600" cy="109728"/>
          </a:xfrm>
          <a:prstGeom prst="rect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78408"/>
            <a:ext cx="411480" cy="411480"/>
          </a:xfrm>
          <a:prstGeom prst="ellipse">
            <a:avLst/>
          </a:prstGeom>
          <a:solidFill>
            <a:srgbClr val="1E3A5F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5488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1500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-91440" y="150876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Modern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926080" y="978408"/>
            <a:ext cx="411480" cy="411480"/>
          </a:xfrm>
          <a:prstGeom prst="ellipse">
            <a:avLst/>
          </a:prstGeom>
          <a:solidFill>
            <a:srgbClr val="1E3A5F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1760" y="475488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1755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560320" y="150876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Johnson's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Dictionary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303520" y="978408"/>
            <a:ext cx="411480" cy="411480"/>
          </a:xfrm>
          <a:prstGeom prst="ellipse">
            <a:avLst/>
          </a:prstGeom>
          <a:solidFill>
            <a:srgbClr val="1E3A5F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0" y="475488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1870s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37760" y="150876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 Standard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680960" y="978408"/>
            <a:ext cx="411480" cy="411480"/>
          </a:xfrm>
          <a:prstGeom prst="ellipse">
            <a:avLst/>
          </a:prstGeom>
          <a:solidFill>
            <a:srgbClr val="1E3A5F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06640" y="475488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0" y="150876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Varieties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02920" y="2331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Developments: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502920" y="2880360"/>
            <a:ext cx="228600" cy="228600"/>
          </a:xfrm>
          <a:prstGeom prst="ellipse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8680" y="283464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Printing press (1476) froze spelling, widening speech-script gap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502920" y="3520440"/>
            <a:ext cx="228600" cy="228600"/>
          </a:xfrm>
          <a:prstGeom prst="ellipse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347472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 (Received Pronunciation) emerged as prestige standard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02920" y="4160520"/>
            <a:ext cx="228600" cy="228600"/>
          </a:xfrm>
          <a:prstGeom prst="ellipse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8680" y="4114800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20th-century: global spread → new accents, phonological diversity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 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7B23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Germanic Roots &amp; Migrations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943600" y="1463040"/>
            <a:ext cx="2743200" cy="2286000"/>
          </a:xfrm>
          <a:prstGeom prst="rect">
            <a:avLst/>
          </a:prstGeom>
          <a:solidFill>
            <a:srgbClr val="FBF5EC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0" y="15544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7B23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~450</a:t>
            </a:r>
            <a:endParaRPr lang="en-US" sz="5200" dirty="0"/>
          </a:p>
          <a:p>
            <a:pPr algn="ctr" indent="0" marL="0">
              <a:buNone/>
            </a:pPr>
            <a:r>
              <a:rPr lang="en-US" sz="5200" b="1" dirty="0">
                <a:solidFill>
                  <a:srgbClr val="7B23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5943600" y="27432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Anglo-Saxon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arrival in Britain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1463040"/>
            <a:ext cx="5303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Angles, Saxons, and Jutes brought</a:t>
            </a:r>
            <a:endParaRPr lang="en-US" sz="1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9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Germanic phonological patterns: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457200" y="2423160"/>
            <a:ext cx="347472" cy="347472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42316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 mutation (umlaut)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57200" y="3081528"/>
            <a:ext cx="347472" cy="347472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3081528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stress on root syllables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57200" y="3739896"/>
            <a:ext cx="347472" cy="347472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3739896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Fricative voicing patterns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5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01168"/>
            <a:ext cx="8229600" cy="41148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 02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Language Contact &amp; Borrowing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411480" y="1463040"/>
            <a:ext cx="269748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6A8F7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1480" y="1463040"/>
            <a:ext cx="2697480" cy="594360"/>
          </a:xfrm>
          <a:prstGeom prst="rect">
            <a:avLst/>
          </a:prstGeom>
          <a:solidFill>
            <a:srgbClr val="6A8F7E"/>
          </a:solidFill>
          <a:ln w="12700">
            <a:solidFill>
              <a:srgbClr val="6A8F7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46304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 Norse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48640" y="2176272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8th–11th c.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606040"/>
            <a:ext cx="2423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Simplified grammar;</a:t>
            </a:r>
            <a:endParaRPr lang="en-US" sz="18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consonant clusters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291840" y="1463040"/>
            <a:ext cx="269748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7B234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91840" y="1463040"/>
            <a:ext cx="2697480" cy="594360"/>
          </a:xfrm>
          <a:prstGeom prst="rect">
            <a:avLst/>
          </a:prstGeom>
          <a:solidFill>
            <a:srgbClr val="7B2342"/>
          </a:solidFill>
          <a:ln w="12700">
            <a:solidFill>
              <a:srgbClr val="7B23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91840" y="146304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French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429000" y="2176272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1066 onward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29000" y="2606040"/>
            <a:ext cx="2423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stress patterns;</a:t>
            </a:r>
            <a:endParaRPr lang="en-US" sz="18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fricative sounds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1463040"/>
            <a:ext cx="2697480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C8974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72200" y="1463040"/>
            <a:ext cx="2697480" cy="59436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46304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Latin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09360" y="2176272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periods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309360" y="2606040"/>
            <a:ext cx="2423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Scholarly loanwords;</a:t>
            </a:r>
            <a:endParaRPr lang="en-US" sz="18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phonemes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92240" y="0"/>
            <a:ext cx="2651760" cy="5143500"/>
          </a:xfrm>
          <a:prstGeom prst="rect">
            <a:avLst/>
          </a:prstGeom>
          <a:solidFill>
            <a:srgbClr val="FDF0D5"/>
          </a:solidFill>
          <a:ln w="12700">
            <a:solidFill>
              <a:srgbClr val="FDF0D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5760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C89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 03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21792"/>
            <a:ext cx="5760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1C1C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Social &amp;</a:t>
            </a:r>
            <a:endParaRPr lang="en-US" sz="42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1C1C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Technological</a:t>
            </a:r>
            <a:endParaRPr lang="en-US" sz="42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1C1C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Forces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457200" y="2788920"/>
            <a:ext cx="411480" cy="50292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788920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05840" y="2807208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Printing Press (1476) — Standardised spelling — froze phonetic representation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3474720"/>
            <a:ext cx="411480" cy="50292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3474720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05840" y="3493008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Urbanisation — Dialect contact accelerated vowel shifts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57200" y="4160520"/>
            <a:ext cx="411480" cy="502920"/>
          </a:xfrm>
          <a:prstGeom prst="rect">
            <a:avLst/>
          </a:prstGeom>
          <a:solidFill>
            <a:srgbClr val="C8974A"/>
          </a:solidFill>
          <a:ln w="12700">
            <a:solidFill>
              <a:srgbClr val="C897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160520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05840" y="4178808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&amp; Media — Radio &amp; TV spread RP as prestige phonology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82296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dirty="0">
                <a:solidFill>
                  <a:srgbClr val="C897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📖</a:t>
            </a:r>
            <a:endParaRPr lang="en-US" sz="3800" dirty="0"/>
          </a:p>
          <a:p>
            <a:pPr algn="ctr" indent="0" marL="0">
              <a:buNone/>
            </a:pPr>
            <a:r>
              <a:rPr lang="en-US" sz="3800" dirty="0">
                <a:solidFill>
                  <a:srgbClr val="C897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1476</a:t>
            </a:r>
            <a:endParaRPr lang="en-US" sz="3800" dirty="0"/>
          </a:p>
        </p:txBody>
      </p:sp>
      <p:sp>
        <p:nvSpPr>
          <p:cNvPr id="15" name="Text 13"/>
          <p:cNvSpPr/>
          <p:nvPr/>
        </p:nvSpPr>
        <p:spPr>
          <a:xfrm>
            <a:off x="6492240" y="2286000"/>
            <a:ext cx="2651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Caxton's Press</a:t>
            </a:r>
            <a:endParaRPr lang="en-US" sz="16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4A3F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Changed Everything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92240" y="3383280"/>
            <a:ext cx="2651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Spelling fixed;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accents kept shifting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Periods and Factors of Development of English Phonology</dc:title>
  <dc:subject>PptxGenJS Presentation</dc:subject>
  <dc:creator>PptxGenJS</dc:creator>
  <cp:lastModifiedBy>PptxGenJS</cp:lastModifiedBy>
  <cp:revision>1</cp:revision>
  <dcterms:created xsi:type="dcterms:W3CDTF">2026-05-19T18:10:20Z</dcterms:created>
  <dcterms:modified xsi:type="dcterms:W3CDTF">2026-05-19T18:10:20Z</dcterms:modified>
</cp:coreProperties>
</file>