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914400"/>
            <a:ext cx="4114800" cy="4114800"/>
          </a:xfrm>
          <a:prstGeom prst="ellipse">
            <a:avLst/>
          </a:prstGeom>
          <a:solidFill>
            <a:srgbClr val="E8C4C4">
              <a:alpha val="45000"/>
            </a:srgbClr>
          </a:solidFill>
          <a:ln w="12700">
            <a:solidFill>
              <a:srgbClr val="E8C4C4">
                <a:alpha val="4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731520" y="3474720"/>
            <a:ext cx="2560320" cy="2560320"/>
          </a:xfrm>
          <a:prstGeom prst="ellipse">
            <a:avLst/>
          </a:prstGeom>
          <a:solidFill>
            <a:srgbClr val="F2D5D5">
              <a:alpha val="60000"/>
            </a:srgbClr>
          </a:solidFill>
          <a:ln w="12700">
            <a:solidFill>
              <a:srgbClr val="F2D5D5">
                <a:alpha val="6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00584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i="1" dirty="0">
                <a:solidFill>
                  <a:srgbClr val="6B4A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Introduction to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155448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8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English</a:t>
            </a:r>
            <a:endParaRPr lang="en-US" sz="5800" dirty="0"/>
          </a:p>
          <a:p>
            <a:pPr algn="l" indent="0" marL="0">
              <a:buNone/>
            </a:pPr>
            <a:r>
              <a:rPr lang="en-US" sz="58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Phonology</a:t>
            </a:r>
            <a:endParaRPr lang="en-US" sz="5800" dirty="0"/>
          </a:p>
        </p:txBody>
      </p:sp>
      <p:sp>
        <p:nvSpPr>
          <p:cNvPr id="6" name="Text 4"/>
          <p:cNvSpPr/>
          <p:nvPr/>
        </p:nvSpPr>
        <p:spPr>
          <a:xfrm>
            <a:off x="731520" y="3429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Science of Speech Sounds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31520" y="4069080"/>
            <a:ext cx="2286000" cy="64008"/>
          </a:xfrm>
          <a:prstGeom prst="rect">
            <a:avLst/>
          </a:prstGeom>
          <a:solidFill>
            <a:srgbClr val="C4737A"/>
          </a:solidFill>
          <a:ln w="12700">
            <a:solidFill>
              <a:srgbClr val="C4737A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A05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914400"/>
            <a:ext cx="4572000" cy="4572000"/>
          </a:xfrm>
          <a:prstGeom prst="ellipse">
            <a:avLst/>
          </a:prstGeom>
          <a:solidFill>
            <a:srgbClr val="B06070">
              <a:alpha val="50000"/>
            </a:srgbClr>
          </a:solidFill>
          <a:ln w="12700">
            <a:solidFill>
              <a:srgbClr val="B06070">
                <a:alpha val="5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2743200"/>
            <a:ext cx="3657600" cy="3657600"/>
          </a:xfrm>
          <a:prstGeom prst="ellipse">
            <a:avLst/>
          </a:prstGeom>
          <a:solidFill>
            <a:srgbClr val="C4737A">
              <a:alpha val="45000"/>
            </a:srgbClr>
          </a:solidFill>
          <a:ln w="12700">
            <a:solidFill>
              <a:srgbClr val="C4737A">
                <a:alpha val="45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36576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Conclusion</a:t>
            </a:r>
            <a:endParaRPr lang="en-US" sz="5000" dirty="0"/>
          </a:p>
        </p:txBody>
      </p:sp>
      <p:sp>
        <p:nvSpPr>
          <p:cNvPr id="5" name="Shape 3"/>
          <p:cNvSpPr/>
          <p:nvPr/>
        </p:nvSpPr>
        <p:spPr>
          <a:xfrm>
            <a:off x="731520" y="1298448"/>
            <a:ext cx="2011680" cy="64008"/>
          </a:xfrm>
          <a:prstGeom prst="rect">
            <a:avLst/>
          </a:prstGeom>
          <a:solidFill>
            <a:srgbClr val="F2D5D5"/>
          </a:solidFill>
          <a:ln w="12700">
            <a:solidFill>
              <a:srgbClr val="F2D5D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600200"/>
            <a:ext cx="77724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English phonology reveals that language is a structured system of sounds. Mastering phonemes, syllables, stress, and connected speech is fundamental to understanding and communicating effectively in English.</a:t>
            </a:r>
            <a:endParaRPr lang="en-US"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F7E8E8"/>
          </a:solidFill>
          <a:ln w="12700">
            <a:solidFill>
              <a:srgbClr val="F7E8E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37160" y="1371600"/>
            <a:ext cx="26517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Phonology?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3200400" y="1188720"/>
            <a:ext cx="5577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dirty="0">
                <a:solidFill>
                  <a:srgbClr val="3A2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study of sound systems and patterns in human language.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3200400" y="2743200"/>
            <a:ext cx="55778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explores how sounds function and are organized within a language.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-457200"/>
            <a:ext cx="3474720" cy="3474720"/>
          </a:xfrm>
          <a:prstGeom prst="ellipse">
            <a:avLst/>
          </a:prstGeom>
          <a:solidFill>
            <a:srgbClr val="F2D5D5">
              <a:alpha val="70000"/>
            </a:srgbClr>
          </a:solidFill>
          <a:ln w="12700">
            <a:solidFill>
              <a:srgbClr val="F2D5D5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411480"/>
            <a:ext cx="5486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Phonemes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7772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smallest units of sound that distinguish meaning.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2286000" cy="1828800"/>
          </a:xfrm>
          <a:prstGeom prst="roundRect">
            <a:avLst>
              <a:gd name="adj" fmla="val 6000"/>
            </a:avLst>
          </a:prstGeom>
          <a:solidFill>
            <a:srgbClr val="E8C4C4"/>
          </a:solidFill>
          <a:ln w="12700">
            <a:solidFill>
              <a:srgbClr val="C4737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60604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/p/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40080" y="333756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"pat"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3200400" y="2468880"/>
            <a:ext cx="2286000" cy="1828800"/>
          </a:xfrm>
          <a:prstGeom prst="roundRect">
            <a:avLst>
              <a:gd name="adj" fmla="val 6000"/>
            </a:avLst>
          </a:prstGeom>
          <a:solidFill>
            <a:srgbClr val="E8C4C4"/>
          </a:solidFill>
          <a:ln w="12700">
            <a:solidFill>
              <a:srgbClr val="C473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0" y="260604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/b/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3200400" y="333756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"bat"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5760720" y="2468880"/>
            <a:ext cx="2286000" cy="1828800"/>
          </a:xfrm>
          <a:prstGeom prst="roundRect">
            <a:avLst>
              <a:gd name="adj" fmla="val 6000"/>
            </a:avLst>
          </a:prstGeom>
          <a:solidFill>
            <a:srgbClr val="E8C4C4"/>
          </a:solidFill>
          <a:ln w="12700">
            <a:solidFill>
              <a:srgbClr val="C4737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760720" y="2606040"/>
            <a:ext cx="22860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/k/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5760720" y="333756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"cat"</a:t>
            </a:r>
            <a:endParaRPr lang="en-US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F0D8D8"/>
          </a:solidFill>
          <a:ln w="12700">
            <a:solidFill>
              <a:srgbClr val="F0D8D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Consonants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1508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has 24 consonant phonemes.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2331720"/>
            <a:ext cx="8229600" cy="685800"/>
          </a:xfrm>
          <a:prstGeom prst="rect">
            <a:avLst/>
          </a:prstGeom>
          <a:solidFill>
            <a:srgbClr val="FAF6F0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23774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Plosives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2651760" y="2377440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/p/, /b/, /t/, /d/, /k/, /g/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457200" y="3200400"/>
            <a:ext cx="8229600" cy="685800"/>
          </a:xfrm>
          <a:prstGeom prst="rect">
            <a:avLst/>
          </a:prstGeom>
          <a:solidFill>
            <a:srgbClr val="F7E8E8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324612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Fricatives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651760" y="3246120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/f/, /v/, /s/, /z/, /ʃ/, /ʒ/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457200" y="4069080"/>
            <a:ext cx="8229600" cy="685800"/>
          </a:xfrm>
          <a:prstGeom prst="rect">
            <a:avLst/>
          </a:prstGeom>
          <a:solidFill>
            <a:srgbClr val="FAF6F0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411480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Nasals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51760" y="4114800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/m/, /n/, /ŋ/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Vowels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has approximately 20 vowel sounds — far more than 5 letters suggest.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2423160"/>
            <a:ext cx="384048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4737A"/>
            </a:solidFill>
            <a:prstDash val="solid"/>
          </a:ln>
          <a:effectLst>
            <a:outerShdw sx="100000" sy="100000" kx="0" ky="0" algn="bl" rotWithShape="0" blurRad="101600" dist="25400" dir="8100000">
              <a:srgbClr val="C4737A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256032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Monophthongs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77240" y="3182112"/>
            <a:ext cx="35661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Pure vowels — one steady sound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/ɪ/ (bit), /ɛ/ (bed), /æ/ (cat)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846320" y="2423160"/>
            <a:ext cx="384048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4737A"/>
            </a:solidFill>
            <a:prstDash val="solid"/>
          </a:ln>
          <a:effectLst>
            <a:outerShdw sx="100000" sy="100000" kx="0" ky="0" algn="bl" rotWithShape="0" blurRad="101600" dist="25400" dir="8100000">
              <a:srgbClr val="C4737A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983480" y="256032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Diphthongs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983480" y="3182112"/>
            <a:ext cx="35661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Gliding vowels — two sounds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/eɪ/ (day), /aɪ/ (my), /ɔɪ/ (boy)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E8C4C4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Syllable Structure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457200" y="141732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syllable has a nucleus (vowel) and optional onset and coda.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2377440"/>
            <a:ext cx="2606040" cy="2286000"/>
          </a:xfrm>
          <a:prstGeom prst="rect">
            <a:avLst/>
          </a:prstGeom>
          <a:solidFill>
            <a:srgbClr val="F7E8E8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487168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Onset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48640" y="3090672"/>
            <a:ext cx="24231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473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/str/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48640" y="3776472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consonants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337560" y="2377440"/>
            <a:ext cx="2606040" cy="2286000"/>
          </a:xfrm>
          <a:prstGeom prst="rect">
            <a:avLst/>
          </a:prstGeom>
          <a:solidFill>
            <a:srgbClr val="F2D5D5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29000" y="2487168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Nucleus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429000" y="3090672"/>
            <a:ext cx="24231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473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/ɛ/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429000" y="3776472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vowel core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217920" y="2377440"/>
            <a:ext cx="2606040" cy="2286000"/>
          </a:xfrm>
          <a:prstGeom prst="rect">
            <a:avLst/>
          </a:prstGeom>
          <a:solidFill>
            <a:srgbClr val="F7E8E8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9360" y="2487168"/>
            <a:ext cx="2423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Coda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309360" y="3090672"/>
            <a:ext cx="24231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473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/ŋθ/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309360" y="3776472"/>
            <a:ext cx="2423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consonants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4663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"strength" = str + ɛ + ŋθ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2286000"/>
            <a:ext cx="3657600" cy="3657600"/>
          </a:xfrm>
          <a:prstGeom prst="ellipse">
            <a:avLst/>
          </a:prstGeom>
          <a:solidFill>
            <a:srgbClr val="E8C4C4">
              <a:alpha val="40000"/>
            </a:srgbClr>
          </a:solidFill>
          <a:ln w="12700">
            <a:solidFill>
              <a:srgbClr val="E8C4C4">
                <a:alpha val="4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274320"/>
            <a:ext cx="8229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Stress &amp;</a:t>
            </a:r>
            <a:endParaRPr lang="en-US" sz="5000" dirty="0"/>
          </a:p>
          <a:p>
            <a:pPr indent="0" marL="0">
              <a:buNone/>
            </a:pPr>
            <a:r>
              <a:rPr lang="en-US" sz="5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Intonation</a:t>
            </a:r>
            <a:endParaRPr lang="en-US" sz="5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91440" cy="731520"/>
          </a:xfrm>
          <a:prstGeom prst="rect">
            <a:avLst/>
          </a:prstGeom>
          <a:solidFill>
            <a:srgbClr val="C4737A"/>
          </a:solidFill>
          <a:ln w="12700">
            <a:solidFill>
              <a:srgbClr val="C4737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965960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Stress:  Emphasis on one syllable: PHO·to·graph vs pho·TOG·ra·phy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2926080"/>
            <a:ext cx="91440" cy="731520"/>
          </a:xfrm>
          <a:prstGeom prst="rect">
            <a:avLst/>
          </a:prstGeom>
          <a:solidFill>
            <a:srgbClr val="C4737A"/>
          </a:solidFill>
          <a:ln w="12700">
            <a:solidFill>
              <a:srgbClr val="C4737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926080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 Stress:  Key words carry more weight, signaling importance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40080" y="3886200"/>
            <a:ext cx="91440" cy="731520"/>
          </a:xfrm>
          <a:prstGeom prst="rect">
            <a:avLst/>
          </a:prstGeom>
          <a:solidFill>
            <a:srgbClr val="C4737A"/>
          </a:solidFill>
          <a:ln w="12700">
            <a:solidFill>
              <a:srgbClr val="C473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886200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Intonation:  Pitch movement conveys questions, emotions, and meaning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34440"/>
          </a:xfrm>
          <a:prstGeom prst="rect">
            <a:avLst/>
          </a:prstGeom>
          <a:solidFill>
            <a:srgbClr val="F0D8D8"/>
          </a:solidFill>
          <a:ln w="12700">
            <a:solidFill>
              <a:srgbClr val="F0D8D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Connected Speech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457200" y="14173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Sounds change when words flow together in natural speech.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2331720"/>
            <a:ext cx="4023360" cy="1005840"/>
          </a:xfrm>
          <a:prstGeom prst="rect">
            <a:avLst/>
          </a:prstGeom>
          <a:solidFill>
            <a:srgbClr val="FAF6F0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240487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Assimilation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594360" y="2807208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"ten bikes" → "tem bikes"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457200" y="3566160"/>
            <a:ext cx="4023360" cy="1005840"/>
          </a:xfrm>
          <a:prstGeom prst="rect">
            <a:avLst/>
          </a:prstGeom>
          <a:solidFill>
            <a:srgbClr val="F7E8E8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363931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Elision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594360" y="4041648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"last night" → "las' night"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4846320" y="2331720"/>
            <a:ext cx="4023360" cy="1005840"/>
          </a:xfrm>
          <a:prstGeom prst="rect">
            <a:avLst/>
          </a:prstGeom>
          <a:solidFill>
            <a:srgbClr val="FAF6F0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83480" y="240487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Linking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983480" y="2807208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"turn it off" → "tur-nit-off"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4846320" y="3566160"/>
            <a:ext cx="4023360" cy="1005840"/>
          </a:xfrm>
          <a:prstGeom prst="rect">
            <a:avLst/>
          </a:prstGeom>
          <a:solidFill>
            <a:srgbClr val="F7E8E8"/>
          </a:solidFill>
          <a:ln w="12700">
            <a:solidFill>
              <a:srgbClr val="E8C4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83480" y="3639312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Weak Forms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4983480" y="4041648"/>
            <a:ext cx="37490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"and" → /ənd/ or /ən/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6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2286000"/>
            <a:ext cx="3200400" cy="3200400"/>
          </a:xfrm>
          <a:prstGeom prst="ellipse">
            <a:avLst/>
          </a:prstGeom>
          <a:solidFill>
            <a:srgbClr val="F2D5D5">
              <a:alpha val="60000"/>
            </a:srgbClr>
          </a:solidFill>
          <a:ln w="12700">
            <a:solidFill>
              <a:srgbClr val="F2D5D5">
                <a:alpha val="6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274320"/>
            <a:ext cx="8229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IPA &amp;</a:t>
            </a:r>
            <a:endParaRPr lang="en-US" sz="5000" dirty="0"/>
          </a:p>
          <a:p>
            <a:pPr indent="0" marL="0">
              <a:buNone/>
            </a:pPr>
            <a:r>
              <a:rPr lang="en-US" sz="5000" b="1" dirty="0">
                <a:solidFill>
                  <a:srgbClr val="A050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Transcription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1965960"/>
            <a:ext cx="6858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International Phonetic Alphabet (IPA) provides a universal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3A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system for all speech sounds.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40080" y="33375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phonology  →  /fəˈnɒlədʒi/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640080" y="388620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thought  →  /θɔːt/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640080" y="443484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i="1" dirty="0">
                <a:solidFill>
                  <a:srgbClr val="6B4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 →  /θruː/</a:t>
            </a:r>
            <a:endParaRPr lang="en-US" sz="2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English Phonology</dc:title>
  <dc:subject>PptxGenJS Presentation</dc:subject>
  <dc:creator>PptxGenJS</dc:creator>
  <cp:lastModifiedBy>PptxGenJS</cp:lastModifiedBy>
  <cp:revision>1</cp:revision>
  <dcterms:created xsi:type="dcterms:W3CDTF">2026-05-19T18:01:39Z</dcterms:created>
  <dcterms:modified xsi:type="dcterms:W3CDTF">2026-05-19T18:01:39Z</dcterms:modified>
</cp:coreProperties>
</file>