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E94560">
              <a:alpha val="15000"/>
            </a:srgbClr>
          </a:solidFill>
          <a:ln w="12700">
            <a:solidFill>
              <a:srgbClr val="E94560">
                <a:alpha val="1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863840" y="0"/>
            <a:ext cx="1280160" cy="5143500"/>
          </a:xfrm>
          <a:prstGeom prst="rect">
            <a:avLst/>
          </a:prstGeom>
          <a:solidFill>
            <a:srgbClr val="E94560">
              <a:alpha val="30000"/>
            </a:srgbClr>
          </a:solidFill>
          <a:ln w="12700">
            <a:solidFill>
              <a:srgbClr val="E94560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50292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700" kern="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PHONOLOGY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OBSTRUENTS</a:t>
            </a:r>
            <a:endParaRPr lang="en-US" sz="6800" dirty="0"/>
          </a:p>
        </p:txBody>
      </p:sp>
      <p:sp>
        <p:nvSpPr>
          <p:cNvPr id="8" name="Text 6"/>
          <p:cNvSpPr/>
          <p:nvPr/>
        </p:nvSpPr>
        <p:spPr>
          <a:xfrm>
            <a:off x="457200" y="224028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E9456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&amp; ASPIRATION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· Phonetic Properties · Acoustic Features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4663440"/>
            <a:ext cx="82296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Phonetics &amp; Phonology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0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64592"/>
            <a:ext cx="9144000" cy="128016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292608"/>
            <a:ext cx="9144000" cy="91440"/>
          </a:xfrm>
          <a:prstGeom prst="rect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4878324"/>
            <a:ext cx="9144000" cy="164592"/>
          </a:xfrm>
          <a:prstGeom prst="rect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713732"/>
            <a:ext cx="9144000" cy="128016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4594860"/>
            <a:ext cx="9144000" cy="9144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spc="1000" kern="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097280"/>
            <a:ext cx="8229600" cy="3337560"/>
          </a:xfrm>
          <a:prstGeom prst="rect">
            <a:avLst/>
          </a:prstGeom>
          <a:solidFill>
            <a:srgbClr val="0F3460"/>
          </a:solidFill>
          <a:ln w="12700">
            <a:solidFill>
              <a:srgbClr val="2A3A5A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85800" y="1188720"/>
            <a:ext cx="7772400" cy="3154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E945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Obstruents</a:t>
            </a:r>
            <a:pPr algn="ctr" indent="0" marL="0">
              <a:buNone/>
            </a:pPr>
            <a:r>
              <a:rPr lang="en-US" sz="2100" dirty="0">
                <a:solidFill>
                  <a:srgbClr val="E8E8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— plosives, fricatives, and affricates — are defined by significant airstream obstruction. They are classified by </a:t>
            </a:r>
            <a:pPr algn="ctr" indent="0" marL="0">
              <a:buNone/>
            </a:pPr>
            <a:r>
              <a:rPr lang="en-US" sz="2100" b="1" i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place</a:t>
            </a:r>
            <a:pPr algn="ctr" indent="0" marL="0">
              <a:buNone/>
            </a:pPr>
            <a:r>
              <a:rPr lang="en-US" sz="2100" dirty="0">
                <a:solidFill>
                  <a:srgbClr val="E8E8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pPr algn="ctr" indent="0" marL="0">
              <a:buNone/>
            </a:pPr>
            <a:r>
              <a:rPr lang="en-US" sz="2100" b="1" i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manner</a:t>
            </a:r>
            <a:pPr algn="ctr" indent="0" marL="0">
              <a:buNone/>
            </a:pPr>
            <a:r>
              <a:rPr lang="en-US" sz="2100" dirty="0">
                <a:solidFill>
                  <a:srgbClr val="E8E8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and </a:t>
            </a:r>
            <a:pPr algn="ctr" indent="0" marL="0">
              <a:buNone/>
            </a:pPr>
            <a:r>
              <a:rPr lang="en-US" sz="2100" b="1" i="1" dirty="0">
                <a:solidFill>
                  <a:srgbClr val="00B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voicing</a:t>
            </a:r>
            <a:pPr algn="ctr" indent="0" marL="0">
              <a:buNone/>
            </a:pPr>
            <a:r>
              <a:rPr lang="en-US" sz="2100" dirty="0">
                <a:solidFill>
                  <a:srgbClr val="E8E8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</a:t>
            </a:r>
            <a:pPr algn="ctr" indent="0" marL="0">
              <a:buNone/>
            </a:pPr>
            <a:r>
              <a:rPr lang="en-US" sz="2100" b="1" dirty="0">
                <a:solidFill>
                  <a:srgbClr val="06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Aspiration</a:t>
            </a:r>
            <a:pPr algn="ctr" indent="0" marL="0">
              <a:buNone/>
            </a:pPr>
            <a:r>
              <a:rPr lang="en-US" sz="2100" dirty="0">
                <a:solidFill>
                  <a:srgbClr val="E8E8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— the [ʰ] puff of air after voiceless plosives — is </a:t>
            </a:r>
            <a:pPr algn="ctr" indent="0" marL="0">
              <a:buNone/>
            </a:pPr>
            <a:r>
              <a:rPr lang="en-US" sz="2100" b="1" dirty="0">
                <a:solidFill>
                  <a:srgbClr val="FFB70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allophonic in English</a:t>
            </a:r>
            <a:pPr algn="ctr" indent="0" marL="0">
              <a:buNone/>
            </a:pPr>
            <a:r>
              <a:rPr lang="en-US" sz="2100" dirty="0">
                <a:solidFill>
                  <a:srgbClr val="E8E8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but </a:t>
            </a:r>
            <a:pPr algn="ctr" indent="0" marL="0">
              <a:buNone/>
            </a:pPr>
            <a:r>
              <a:rPr lang="en-US" sz="2100" b="1" dirty="0">
                <a:solidFill>
                  <a:srgbClr val="FFB70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phonemic in languages like Hindi and Thai</a:t>
            </a:r>
            <a:pPr algn="ctr" indent="0" marL="0">
              <a:buNone/>
            </a:pPr>
            <a:r>
              <a:rPr lang="en-US" sz="2100" dirty="0">
                <a:solidFill>
                  <a:srgbClr val="E8E8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where it distinguishes word meaning.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ARE OBSTRUENTS?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8412480" cy="1417320"/>
          </a:xfrm>
          <a:prstGeom prst="rect">
            <a:avLst/>
          </a:prstGeom>
          <a:solidFill>
            <a:srgbClr val="0F3460"/>
          </a:solidFill>
          <a:ln w="12700">
            <a:solidFill>
              <a:srgbClr val="00B4D8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94360" y="118872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i="1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Sounds produced with significant obstruction of the airstream — strong enough to generate noise or silence.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65760" y="2743200"/>
            <a:ext cx="2560320" cy="59436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" y="274320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PLOSIVES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0" y="2743200"/>
            <a:ext cx="2560320" cy="59436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200400" y="274320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FRICATIVES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035040" y="2743200"/>
            <a:ext cx="2560320" cy="594360"/>
          </a:xfrm>
          <a:prstGeom prst="rect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035040" y="274320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AFFRICATES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65760" y="3520440"/>
            <a:ext cx="84124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Obstruents contrast with SONORANTS (nasals, liquids, glides) — which have relatively unobstructed airflow.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96012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PLOSIVES  /Stop Consonants/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10515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closure → pressure build-up → sudden release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320040" y="1645920"/>
            <a:ext cx="2651760" cy="3108960"/>
          </a:xfrm>
          <a:prstGeom prst="rect">
            <a:avLst/>
          </a:prstGeom>
          <a:solidFill>
            <a:srgbClr val="0F3460"/>
          </a:solidFill>
          <a:ln w="12700">
            <a:solidFill>
              <a:srgbClr val="E94560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645920"/>
            <a:ext cx="2651760" cy="475488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69164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BILABIAL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2240280"/>
            <a:ext cx="1097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691640" y="2240280"/>
            <a:ext cx="1097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/b/</a:t>
            </a:r>
            <a:endParaRPr lang="en-US" sz="6400" dirty="0"/>
          </a:p>
        </p:txBody>
      </p:sp>
      <p:sp>
        <p:nvSpPr>
          <p:cNvPr id="11" name="Text 9"/>
          <p:cNvSpPr/>
          <p:nvPr/>
        </p:nvSpPr>
        <p:spPr>
          <a:xfrm>
            <a:off x="457200" y="34290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voiceless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691640" y="34290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voiced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20040" y="379476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"pin / bin"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200400" y="1645920"/>
            <a:ext cx="2651760" cy="3108960"/>
          </a:xfrm>
          <a:prstGeom prst="rect">
            <a:avLst/>
          </a:prstGeom>
          <a:solidFill>
            <a:srgbClr val="0F3460"/>
          </a:solidFill>
          <a:ln w="12700">
            <a:solidFill>
              <a:srgbClr val="FFB703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0" y="1645920"/>
            <a:ext cx="2651760" cy="475488"/>
          </a:xfrm>
          <a:prstGeom prst="rect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0" y="169164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ALVEOLAR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337560" y="2240280"/>
            <a:ext cx="1097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/t/</a:t>
            </a:r>
            <a:endParaRPr lang="en-US" sz="6400" dirty="0"/>
          </a:p>
        </p:txBody>
      </p:sp>
      <p:sp>
        <p:nvSpPr>
          <p:cNvPr id="18" name="Text 16"/>
          <p:cNvSpPr/>
          <p:nvPr/>
        </p:nvSpPr>
        <p:spPr>
          <a:xfrm>
            <a:off x="4572000" y="2240280"/>
            <a:ext cx="1097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B70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/d/</a:t>
            </a:r>
            <a:endParaRPr lang="en-US" sz="6400" dirty="0"/>
          </a:p>
        </p:txBody>
      </p:sp>
      <p:sp>
        <p:nvSpPr>
          <p:cNvPr id="19" name="Text 17"/>
          <p:cNvSpPr/>
          <p:nvPr/>
        </p:nvSpPr>
        <p:spPr>
          <a:xfrm>
            <a:off x="3337560" y="34290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voiceless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0" y="34290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B70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voiced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200400" y="379476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"tin / din"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080760" y="1645920"/>
            <a:ext cx="2651760" cy="3108960"/>
          </a:xfrm>
          <a:prstGeom prst="rect">
            <a:avLst/>
          </a:prstGeom>
          <a:solidFill>
            <a:srgbClr val="0F3460"/>
          </a:solidFill>
          <a:ln w="12700">
            <a:solidFill>
              <a:srgbClr val="06D6A0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080760" y="1645920"/>
            <a:ext cx="2651760" cy="475488"/>
          </a:xfrm>
          <a:prstGeom prst="rect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080760" y="169164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VELAR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217920" y="2240280"/>
            <a:ext cx="1097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/k/</a:t>
            </a:r>
            <a:endParaRPr lang="en-US" sz="6400" dirty="0"/>
          </a:p>
        </p:txBody>
      </p:sp>
      <p:sp>
        <p:nvSpPr>
          <p:cNvPr id="26" name="Text 24"/>
          <p:cNvSpPr/>
          <p:nvPr/>
        </p:nvSpPr>
        <p:spPr>
          <a:xfrm>
            <a:off x="7452360" y="2240280"/>
            <a:ext cx="1097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06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/g/</a:t>
            </a:r>
            <a:endParaRPr lang="en-US" sz="6400" dirty="0"/>
          </a:p>
        </p:txBody>
      </p:sp>
      <p:sp>
        <p:nvSpPr>
          <p:cNvPr id="27" name="Text 25"/>
          <p:cNvSpPr/>
          <p:nvPr/>
        </p:nvSpPr>
        <p:spPr>
          <a:xfrm>
            <a:off x="6217920" y="34290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voiceless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452360" y="34290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6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voiced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080760" y="379476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"coat / goat"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9601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FRICATIVES  /Sibilants &amp; Non-Sibilants/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65760" y="1024128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turbulent airflow through a narrow constriction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536192"/>
            <a:ext cx="8412480" cy="438912"/>
          </a:xfrm>
          <a:prstGeom prst="rect">
            <a:avLst/>
          </a:prstGeom>
          <a:solidFill>
            <a:srgbClr val="00B4D8">
              <a:alpha val="80000"/>
            </a:srgbClr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4480"/>
            <a:ext cx="2103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PLACE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43200" y="1554480"/>
            <a:ext cx="2103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VOICELESS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0" y="1554480"/>
            <a:ext cx="2103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VOICED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583680" y="1554480"/>
            <a:ext cx="2103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EXAMPLE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2011680"/>
            <a:ext cx="8412480" cy="548640"/>
          </a:xfrm>
          <a:prstGeom prst="rect">
            <a:avLst/>
          </a:prstGeom>
          <a:solidFill>
            <a:srgbClr val="0F3460"/>
          </a:solidFill>
          <a:ln w="12700">
            <a:solidFill>
              <a:srgbClr val="23355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0116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Labiodental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743200" y="201168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/f/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029200" y="201168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/v/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583680" y="201168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"fan / van"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65760" y="2606040"/>
            <a:ext cx="8412480" cy="548640"/>
          </a:xfrm>
          <a:prstGeom prst="rect">
            <a:avLst/>
          </a:prstGeom>
          <a:solidFill>
            <a:srgbClr val="16213E"/>
          </a:solidFill>
          <a:ln w="12700">
            <a:solidFill>
              <a:srgbClr val="23355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260604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Dental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2743200" y="260604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/θ/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029200" y="260604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/ð/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583680" y="260604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"think / this"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65760" y="3200400"/>
            <a:ext cx="8412480" cy="548640"/>
          </a:xfrm>
          <a:prstGeom prst="rect">
            <a:avLst/>
          </a:prstGeom>
          <a:solidFill>
            <a:srgbClr val="0F3460"/>
          </a:solidFill>
          <a:ln w="12700">
            <a:solidFill>
              <a:srgbClr val="23355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20040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Alveolar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2743200" y="320040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/s/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5029200" y="320040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/z/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6583680" y="320040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"sip / zip"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65760" y="3794760"/>
            <a:ext cx="8412480" cy="548640"/>
          </a:xfrm>
          <a:prstGeom prst="rect">
            <a:avLst/>
          </a:prstGeom>
          <a:solidFill>
            <a:srgbClr val="16213E"/>
          </a:solidFill>
          <a:ln w="12700">
            <a:solidFill>
              <a:srgbClr val="23355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79476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Post-alveolar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2743200" y="37947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/ʃ/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5029200" y="379476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/ʒ/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6583680" y="37947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"ship / measure"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365760" y="4389120"/>
            <a:ext cx="8412480" cy="548640"/>
          </a:xfrm>
          <a:prstGeom prst="rect">
            <a:avLst/>
          </a:prstGeom>
          <a:solidFill>
            <a:srgbClr val="0F3460"/>
          </a:solidFill>
          <a:ln w="12700">
            <a:solidFill>
              <a:srgbClr val="23355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438912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Glottal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2743200" y="438912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/h/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5029200" y="438912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6583680" y="438912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"hat / —"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960120"/>
          </a:xfrm>
          <a:prstGeom prst="rect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AFFRICATES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365760" y="10515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B70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compound sound: PLOSIVE onset + FRICATIVE release — in one articulation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365760" y="1691640"/>
            <a:ext cx="4023360" cy="3063240"/>
          </a:xfrm>
          <a:prstGeom prst="rect">
            <a:avLst/>
          </a:prstGeom>
          <a:solidFill>
            <a:srgbClr val="0F3460"/>
          </a:solidFill>
          <a:ln w="12700">
            <a:solidFill>
              <a:srgbClr val="FFB703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691640"/>
            <a:ext cx="4023360" cy="502920"/>
          </a:xfrm>
          <a:prstGeom prst="rect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719072"/>
            <a:ext cx="402336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VOICELESS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65760" y="2240280"/>
            <a:ext cx="402336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/tʃ/</a:t>
            </a:r>
            <a:endParaRPr lang="en-US" sz="9600" dirty="0"/>
          </a:p>
        </p:txBody>
      </p:sp>
      <p:sp>
        <p:nvSpPr>
          <p:cNvPr id="10" name="Text 8"/>
          <p:cNvSpPr/>
          <p:nvPr/>
        </p:nvSpPr>
        <p:spPr>
          <a:xfrm>
            <a:off x="548640" y="37033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Place: Post-alveolar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406908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FB70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church  ·  chair  ·  match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754880" y="1691640"/>
            <a:ext cx="4023360" cy="3063240"/>
          </a:xfrm>
          <a:prstGeom prst="rect">
            <a:avLst/>
          </a:prstGeom>
          <a:solidFill>
            <a:srgbClr val="0F3460"/>
          </a:solidFill>
          <a:ln w="12700">
            <a:solidFill>
              <a:srgbClr val="9B5DE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691640"/>
            <a:ext cx="4023360" cy="50292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1719072"/>
            <a:ext cx="402336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VOICED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754880" y="2240280"/>
            <a:ext cx="402336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/dʒ/</a:t>
            </a:r>
            <a:endParaRPr lang="en-US" sz="9600" dirty="0"/>
          </a:p>
        </p:txBody>
      </p:sp>
      <p:sp>
        <p:nvSpPr>
          <p:cNvPr id="16" name="Text 14"/>
          <p:cNvSpPr/>
          <p:nvPr/>
        </p:nvSpPr>
        <p:spPr>
          <a:xfrm>
            <a:off x="4937760" y="37033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Place: Post-alveolar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846320" y="406908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9B5D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 ·  gem  ·  age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96012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VOICING IN OBSTRUENTS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4023360" cy="3749040"/>
          </a:xfrm>
          <a:prstGeom prst="rect">
            <a:avLst/>
          </a:prstGeom>
          <a:solidFill>
            <a:srgbClr val="0F3460"/>
          </a:solidFill>
          <a:ln w="12700">
            <a:solidFill>
              <a:srgbClr val="3A4A6A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11480" y="114300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E8E8F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⬜  VOICELESS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173736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Glottis open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vocal cord vibration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airflow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834640"/>
            <a:ext cx="731520" cy="731520"/>
          </a:xfrm>
          <a:prstGeom prst="ellipse">
            <a:avLst/>
          </a:prstGeom>
          <a:solidFill>
            <a:srgbClr val="233554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834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325880" y="2834640"/>
            <a:ext cx="731520" cy="731520"/>
          </a:xfrm>
          <a:prstGeom prst="ellipse">
            <a:avLst/>
          </a:prstGeom>
          <a:solidFill>
            <a:srgbClr val="233554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2834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/t/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194560" y="2834640"/>
            <a:ext cx="731520" cy="731520"/>
          </a:xfrm>
          <a:prstGeom prst="ellipse">
            <a:avLst/>
          </a:prstGeom>
          <a:solidFill>
            <a:srgbClr val="233554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194560" y="2834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/k/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063240" y="2834640"/>
            <a:ext cx="731520" cy="731520"/>
          </a:xfrm>
          <a:prstGeom prst="ellipse">
            <a:avLst/>
          </a:prstGeom>
          <a:solidFill>
            <a:srgbClr val="233554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063240" y="2834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/f/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703320"/>
            <a:ext cx="731520" cy="731520"/>
          </a:xfrm>
          <a:prstGeom prst="ellipse">
            <a:avLst/>
          </a:prstGeom>
          <a:solidFill>
            <a:srgbClr val="233554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37033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/s/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325880" y="3703320"/>
            <a:ext cx="731520" cy="731520"/>
          </a:xfrm>
          <a:prstGeom prst="ellipse">
            <a:avLst/>
          </a:prstGeom>
          <a:solidFill>
            <a:srgbClr val="233554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37033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/ʃ/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2194560" y="3703320"/>
            <a:ext cx="731520" cy="731520"/>
          </a:xfrm>
          <a:prstGeom prst="ellipse">
            <a:avLst/>
          </a:prstGeom>
          <a:solidFill>
            <a:srgbClr val="233554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194560" y="37033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/θ/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063240" y="3703320"/>
            <a:ext cx="731520" cy="731520"/>
          </a:xfrm>
          <a:prstGeom prst="ellipse">
            <a:avLst/>
          </a:prstGeom>
          <a:solidFill>
            <a:srgbClr val="233554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63240" y="37033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/tʃ/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800600" y="1051560"/>
            <a:ext cx="4023360" cy="3749040"/>
          </a:xfrm>
          <a:prstGeom prst="rect">
            <a:avLst/>
          </a:prstGeom>
          <a:solidFill>
            <a:srgbClr val="9B5DE5">
              <a:alpha val="20000"/>
            </a:srgbClr>
          </a:solidFill>
          <a:ln w="12700">
            <a:solidFill>
              <a:srgbClr val="9B5DE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4892040" y="114300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🔊  VOICED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4892040" y="173736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Glottis narrowed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Vocal cords vibrate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Weaker frication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937760" y="2834640"/>
            <a:ext cx="731520" cy="731520"/>
          </a:xfrm>
          <a:prstGeom prst="ellipse">
            <a:avLst/>
          </a:prstGeom>
          <a:solidFill>
            <a:srgbClr val="9B5DE5">
              <a:alpha val="70000"/>
            </a:srgbClr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37760" y="2834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/b/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5806440" y="2834640"/>
            <a:ext cx="731520" cy="731520"/>
          </a:xfrm>
          <a:prstGeom prst="ellipse">
            <a:avLst/>
          </a:prstGeom>
          <a:solidFill>
            <a:srgbClr val="9B5DE5">
              <a:alpha val="70000"/>
            </a:srgbClr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06440" y="2834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/d/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675120" y="2834640"/>
            <a:ext cx="731520" cy="731520"/>
          </a:xfrm>
          <a:prstGeom prst="ellipse">
            <a:avLst/>
          </a:prstGeom>
          <a:solidFill>
            <a:srgbClr val="9B5DE5">
              <a:alpha val="70000"/>
            </a:srgbClr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675120" y="2834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/g/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7543800" y="2834640"/>
            <a:ext cx="731520" cy="731520"/>
          </a:xfrm>
          <a:prstGeom prst="ellipse">
            <a:avLst/>
          </a:prstGeom>
          <a:solidFill>
            <a:srgbClr val="9B5DE5">
              <a:alpha val="70000"/>
            </a:srgbClr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543800" y="2834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/v/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4937760" y="3703320"/>
            <a:ext cx="731520" cy="731520"/>
          </a:xfrm>
          <a:prstGeom prst="ellipse">
            <a:avLst/>
          </a:prstGeom>
          <a:solidFill>
            <a:srgbClr val="9B5DE5">
              <a:alpha val="70000"/>
            </a:srgbClr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937760" y="37033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/z/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5806440" y="3703320"/>
            <a:ext cx="731520" cy="731520"/>
          </a:xfrm>
          <a:prstGeom prst="ellipse">
            <a:avLst/>
          </a:prstGeom>
          <a:solidFill>
            <a:srgbClr val="9B5DE5">
              <a:alpha val="70000"/>
            </a:srgbClr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806440" y="37033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/ʒ/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6675120" y="3703320"/>
            <a:ext cx="731520" cy="731520"/>
          </a:xfrm>
          <a:prstGeom prst="ellipse">
            <a:avLst/>
          </a:prstGeom>
          <a:solidFill>
            <a:srgbClr val="9B5DE5">
              <a:alpha val="70000"/>
            </a:srgbClr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675120" y="37033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/ð/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7543800" y="3703320"/>
            <a:ext cx="731520" cy="731520"/>
          </a:xfrm>
          <a:prstGeom prst="ellipse">
            <a:avLst/>
          </a:prstGeom>
          <a:solidFill>
            <a:srgbClr val="9B5DE5">
              <a:alpha val="70000"/>
            </a:srgbClr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543800" y="37033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/dʒ/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4114800" y="256032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9456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VS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6D6A0">
              <a:alpha val="90000"/>
            </a:srgbClr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IS ASPIRATION?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320040" y="1097280"/>
            <a:ext cx="2377440" cy="2377440"/>
          </a:xfrm>
          <a:prstGeom prst="ellipse">
            <a:avLst/>
          </a:prstGeom>
          <a:solidFill>
            <a:srgbClr val="0F3460"/>
          </a:solidFill>
          <a:ln w="12700">
            <a:solidFill>
              <a:srgbClr val="06D6A0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20040" y="1097280"/>
            <a:ext cx="2377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06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[ʰ]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320040" y="347472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IPA diacritic for aspiration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926080" y="1097280"/>
            <a:ext cx="5852160" cy="1371600"/>
          </a:xfrm>
          <a:prstGeom prst="rect">
            <a:avLst/>
          </a:prstGeom>
          <a:solidFill>
            <a:srgbClr val="0F3460"/>
          </a:solidFill>
          <a:ln w="12700">
            <a:solidFill>
              <a:srgbClr val="06D6A0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063240" y="1188720"/>
            <a:ext cx="5577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puff of air released between a stop consonant and the following vowel — caused by delayed onset of voicing.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926080" y="2651760"/>
            <a:ext cx="1783080" cy="2148840"/>
          </a:xfrm>
          <a:prstGeom prst="rect">
            <a:avLst/>
          </a:prstGeom>
          <a:solidFill>
            <a:srgbClr val="0F3460"/>
          </a:solidFill>
          <a:ln w="12700">
            <a:solidFill>
              <a:srgbClr val="06D6A0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926080" y="274320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pin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2926080" y="3246120"/>
            <a:ext cx="1783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6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[pʰɪn]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926080" y="393192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aspirated /p/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892040" y="2651760"/>
            <a:ext cx="1783080" cy="2148840"/>
          </a:xfrm>
          <a:prstGeom prst="rect">
            <a:avLst/>
          </a:prstGeom>
          <a:solidFill>
            <a:srgbClr val="0F3460"/>
          </a:solidFill>
          <a:ln w="12700">
            <a:solidFill>
              <a:srgbClr val="06D6A0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74320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spin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892040" y="3246120"/>
            <a:ext cx="1783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6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[spɪn]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892040" y="393192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unaspirated /p/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858000" y="2651760"/>
            <a:ext cx="1783080" cy="2148840"/>
          </a:xfrm>
          <a:prstGeom prst="rect">
            <a:avLst/>
          </a:prstGeom>
          <a:solidFill>
            <a:srgbClr val="0F3460"/>
          </a:solidFill>
          <a:ln w="12700">
            <a:solidFill>
              <a:srgbClr val="06D6A0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858000" y="274320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top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858000" y="3246120"/>
            <a:ext cx="1783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6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[tʰɒp]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858000" y="393192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aspirated /t/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960120"/>
          </a:xfrm>
          <a:prstGeom prst="rect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WHEN DOES ASPIRATION OCCUR?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320040" y="1097280"/>
            <a:ext cx="8503920" cy="841248"/>
          </a:xfrm>
          <a:prstGeom prst="rect">
            <a:avLst/>
          </a:prstGeom>
          <a:solidFill>
            <a:srgbClr val="0F346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11480" y="1207008"/>
            <a:ext cx="621792" cy="621792"/>
          </a:xfrm>
          <a:prstGeom prst="ellipse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207008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88720" y="1170432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Word-initial position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188720" y="155448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6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a stressed vowel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0" y="1207008"/>
            <a:ext cx="4114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6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[pʰɪn]  [tʰɒp]  [kʰæt]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0040" y="2057400"/>
            <a:ext cx="8503920" cy="841248"/>
          </a:xfrm>
          <a:prstGeom prst="rect">
            <a:avLst/>
          </a:prstGeom>
          <a:solidFill>
            <a:srgbClr val="0F34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11480" y="2167128"/>
            <a:ext cx="621792" cy="621792"/>
          </a:xfrm>
          <a:prstGeom prst="ellipse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2167128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188720" y="2130552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After /s/ cluster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188720" y="251460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Aspiration is SUPPRESSED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0" y="2167128"/>
            <a:ext cx="4114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[spɪn]  [stɒp]  [skæt]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20040" y="3017520"/>
            <a:ext cx="8503920" cy="841248"/>
          </a:xfrm>
          <a:prstGeom prst="rect">
            <a:avLst/>
          </a:prstGeom>
          <a:solidFill>
            <a:srgbClr val="0F3460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11480" y="3127248"/>
            <a:ext cx="621792" cy="621792"/>
          </a:xfrm>
          <a:prstGeom prst="ellipse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1480" y="3127248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188720" y="3090672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Unstressed syllable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188720" y="347472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B70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Aspiration is reduced or absent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0" y="3127248"/>
            <a:ext cx="4114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a·[p]oint  po·[t]ato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20040" y="3977640"/>
            <a:ext cx="8503920" cy="841248"/>
          </a:xfrm>
          <a:prstGeom prst="rect">
            <a:avLst/>
          </a:prstGeom>
          <a:solidFill>
            <a:srgbClr val="0F3460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11480" y="4087368"/>
            <a:ext cx="621792" cy="621792"/>
          </a:xfrm>
          <a:prstGeom prst="ellipse">
            <a:avLst/>
          </a:prstGeom>
          <a:solidFill>
            <a:srgbClr val="8892B0"/>
          </a:solidFill>
          <a:ln w="12700">
            <a:solidFill>
              <a:srgbClr val="8892B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11480" y="4087368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188720" y="4050792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Syllable-final position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1188720" y="44348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aspiration — may be unreleased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0" y="4087368"/>
            <a:ext cx="4114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ca[p]  ha[t]  ba[k]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" cy="960120"/>
          </a:xfrm>
          <a:prstGeom prst="rect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PHONEMIC vs. ALLOPHONIC ASPIRATION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320040" y="1097280"/>
            <a:ext cx="3977640" cy="3657600"/>
          </a:xfrm>
          <a:prstGeom prst="rect">
            <a:avLst/>
          </a:prstGeom>
          <a:solidFill>
            <a:srgbClr val="0F3460"/>
          </a:solidFill>
          <a:ln w="12700">
            <a:solidFill>
              <a:srgbClr val="00B4D8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097280"/>
            <a:ext cx="3977640" cy="5303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115568"/>
            <a:ext cx="39776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ENGLISH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17373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B4D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Aspiration is ALLOPHONIC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2286000"/>
            <a:ext cx="3749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[pʰ] and [p] are variants of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phoneme /p/.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do NOT change meaning.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3566160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"pin" ≠ different from "pin"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regardless of aspiration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846320" y="1097280"/>
            <a:ext cx="3977640" cy="3657600"/>
          </a:xfrm>
          <a:prstGeom prst="rect">
            <a:avLst/>
          </a:prstGeom>
          <a:solidFill>
            <a:srgbClr val="0F3460"/>
          </a:solidFill>
          <a:ln w="12700">
            <a:solidFill>
              <a:srgbClr val="FFB703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3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097280"/>
            <a:ext cx="3977640" cy="530352"/>
          </a:xfrm>
          <a:prstGeom prst="rect">
            <a:avLst/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1115568"/>
            <a:ext cx="39776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HINDI / THAI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937760" y="17373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B70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Aspiration is PHONEMIC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937760" y="2286000"/>
            <a:ext cx="3749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[pʰ] and [p] are DISTINCT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phonemes that contrast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meaningfully.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937760" y="3566160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Hindi: /pʰal/ "fruit"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889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/pal/ "moment"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Obstruents &amp; Aspiration</dc:title>
  <dc:subject>PptxGenJS Presentation</dc:subject>
  <dc:creator>PptxGenJS</dc:creator>
  <cp:lastModifiedBy>PptxGenJS</cp:lastModifiedBy>
  <cp:revision>1</cp:revision>
  <dcterms:created xsi:type="dcterms:W3CDTF">2026-05-19T18:39:27Z</dcterms:created>
  <dcterms:modified xsi:type="dcterms:W3CDTF">2026-05-19T18:39:27Z</dcterms:modified>
</cp:coreProperties>
</file>