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A22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411480" cy="5143500"/>
          </a:xfrm>
          <a:prstGeom prst="rect">
            <a:avLst/>
          </a:prstGeom>
          <a:solidFill>
            <a:srgbClr val="5C3D2E"/>
          </a:solidFill>
          <a:ln w="12700">
            <a:solidFill>
              <a:srgbClr val="5C3D2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732520" y="0"/>
            <a:ext cx="411480" cy="5143500"/>
          </a:xfrm>
          <a:prstGeom prst="rect">
            <a:avLst/>
          </a:prstGeom>
          <a:solidFill>
            <a:srgbClr val="5C3D2E"/>
          </a:solidFill>
          <a:ln w="12700">
            <a:solidFill>
              <a:srgbClr val="5C3D2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82296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spc="500" kern="0" dirty="0">
                <a:solidFill>
                  <a:srgbClr val="D4A8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LINGUISTICS · LANGUAGE SCIENCE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1371600"/>
            <a:ext cx="8046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Phonetics</a:t>
            </a:r>
            <a:endParaRPr lang="en-US" sz="5600" dirty="0"/>
          </a:p>
        </p:txBody>
      </p:sp>
      <p:sp>
        <p:nvSpPr>
          <p:cNvPr id="8" name="Text 6"/>
          <p:cNvSpPr/>
          <p:nvPr/>
        </p:nvSpPr>
        <p:spPr>
          <a:xfrm>
            <a:off x="548640" y="21945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i="1" dirty="0">
                <a:solidFill>
                  <a:srgbClr val="D4A85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vs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48640" y="2651760"/>
            <a:ext cx="8046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Phonology</a:t>
            </a:r>
            <a:endParaRPr lang="en-US" sz="5600" dirty="0"/>
          </a:p>
        </p:txBody>
      </p:sp>
      <p:sp>
        <p:nvSpPr>
          <p:cNvPr id="10" name="Shape 8"/>
          <p:cNvSpPr/>
          <p:nvPr/>
        </p:nvSpPr>
        <p:spPr>
          <a:xfrm>
            <a:off x="2286000" y="3749040"/>
            <a:ext cx="4572000" cy="27432"/>
          </a:xfrm>
          <a:prstGeom prst="rect">
            <a:avLst/>
          </a:prstGeom>
          <a:solidFill>
            <a:srgbClr val="C4B49C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E8DF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Two Pillars of Speech Science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3A22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52060"/>
            <a:ext cx="9144000" cy="91440"/>
          </a:xfrm>
          <a:prstGeom prst="rect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32004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spc="600" kern="0" dirty="0">
                <a:solidFill>
                  <a:srgbClr val="D4A8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1828800" y="960120"/>
            <a:ext cx="5486400" cy="36576"/>
          </a:xfrm>
          <a:prstGeom prst="rect">
            <a:avLst/>
          </a:prstGeom>
          <a:solidFill>
            <a:srgbClr val="C4B49C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143000"/>
            <a:ext cx="786384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Phonetics and Phonology are two essential lenses through which we study human speech. Phonetics examines the physical reality of sounds — how they are produced, transmitted, and heard. Phonology explores their abstract, mental dimension — how sounds form systems and carry meaning within a language. Together, they provide a complete scientific account of spoken language.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1828800" y="4480560"/>
            <a:ext cx="5486400" cy="36576"/>
          </a:xfrm>
          <a:prstGeom prst="rect">
            <a:avLst/>
          </a:prstGeom>
          <a:solidFill>
            <a:srgbClr val="C4B49C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45720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D4A8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Phonetics : Sound as Physics  ·  Phonology : Sound as Meaning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548640"/>
            <a:ext cx="3840480" cy="4206240"/>
          </a:xfrm>
          <a:prstGeom prst="rect">
            <a:avLst/>
          </a:prstGeom>
          <a:solidFill>
            <a:srgbClr val="5C3D2E"/>
          </a:solidFill>
          <a:ln w="12700">
            <a:solidFill>
              <a:srgbClr val="5C3D2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937760" y="548640"/>
            <a:ext cx="3840480" cy="4206240"/>
          </a:xfrm>
          <a:prstGeom prst="rect">
            <a:avLst/>
          </a:prstGeom>
          <a:solidFill>
            <a:srgbClr val="E8DFD0"/>
          </a:solidFill>
          <a:ln w="12700">
            <a:solidFill>
              <a:srgbClr val="E8DFD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977640" y="2011680"/>
            <a:ext cx="1188720" cy="1188720"/>
          </a:xfrm>
          <a:prstGeom prst="ellipse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977640" y="2240280"/>
            <a:ext cx="1188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PHONETICS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57200" y="1508760"/>
            <a:ext cx="3657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i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physical</a:t>
            </a:r>
            <a:endParaRPr lang="en-US" sz="2600" dirty="0"/>
          </a:p>
          <a:p>
            <a:pPr algn="ctr" indent="0" marL="0">
              <a:buNone/>
            </a:pPr>
            <a:r>
              <a:rPr lang="en-US" sz="2600" i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science of speech</a:t>
            </a:r>
            <a:endParaRPr lang="en-US" sz="2600" dirty="0"/>
          </a:p>
          <a:p>
            <a:pPr algn="ctr" indent="0" marL="0">
              <a:buNone/>
            </a:pPr>
            <a:r>
              <a:rPr lang="en-US" sz="2600" i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sounds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5029200" y="7772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spc="300" kern="0" dirty="0">
                <a:solidFill>
                  <a:srgbClr val="5C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PHONOLOGY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029200" y="1508760"/>
            <a:ext cx="3657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i="1" dirty="0">
                <a:solidFill>
                  <a:srgbClr val="3A22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mental</a:t>
            </a:r>
            <a:endParaRPr lang="en-US" sz="2600" dirty="0"/>
          </a:p>
          <a:p>
            <a:pPr algn="ctr" indent="0" marL="0">
              <a:buNone/>
            </a:pPr>
            <a:r>
              <a:rPr lang="en-US" sz="2600" i="1" dirty="0">
                <a:solidFill>
                  <a:srgbClr val="3A22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organization of</a:t>
            </a:r>
            <a:endParaRPr lang="en-US" sz="2600" dirty="0"/>
          </a:p>
          <a:p>
            <a:pPr algn="ctr" indent="0" marL="0">
              <a:buNone/>
            </a:pPr>
            <a:r>
              <a:rPr lang="en-US" sz="2600" i="1" dirty="0">
                <a:solidFill>
                  <a:srgbClr val="3A22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speech sounds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457200" y="46634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7A6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Distinct — Yet Complementary — Disciplines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5C3D2E"/>
          </a:solidFill>
          <a:ln w="12700">
            <a:solidFill>
              <a:srgbClr val="5C3D2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65760" y="457200"/>
            <a:ext cx="3200400" cy="4297680"/>
          </a:xfrm>
          <a:prstGeom prst="rect">
            <a:avLst/>
          </a:prstGeom>
          <a:solidFill>
            <a:srgbClr val="F5F0E8"/>
          </a:solidFill>
          <a:ln w="12700">
            <a:solidFill>
              <a:srgbClr val="E8DFD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280160" y="1280160"/>
            <a:ext cx="1371600" cy="347472"/>
          </a:xfrm>
          <a:prstGeom prst="ellipse">
            <a:avLst/>
          </a:prstGeom>
          <a:solidFill>
            <a:srgbClr val="C4B49C">
              <a:alpha val="40000"/>
            </a:srgbClr>
          </a:solidFill>
          <a:ln w="19050">
            <a:solidFill>
              <a:srgbClr val="5C3D2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828800"/>
            <a:ext cx="2560320" cy="347472"/>
          </a:xfrm>
          <a:prstGeom prst="ellipse">
            <a:avLst/>
          </a:prstGeom>
          <a:solidFill>
            <a:srgbClr val="C4B49C">
              <a:alpha val="40000"/>
            </a:srgbClr>
          </a:solidFill>
          <a:ln w="19050">
            <a:solidFill>
              <a:srgbClr val="5C3D2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43000" y="2377440"/>
            <a:ext cx="1645920" cy="347472"/>
          </a:xfrm>
          <a:prstGeom prst="ellipse">
            <a:avLst/>
          </a:prstGeom>
          <a:solidFill>
            <a:srgbClr val="C4B49C">
              <a:alpha val="40000"/>
            </a:srgbClr>
          </a:solidFill>
          <a:ln w="19050">
            <a:solidFill>
              <a:srgbClr val="5C3D2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68680" y="2926080"/>
            <a:ext cx="2194560" cy="347472"/>
          </a:xfrm>
          <a:prstGeom prst="ellipse">
            <a:avLst/>
          </a:prstGeom>
          <a:solidFill>
            <a:srgbClr val="C4B49C">
              <a:alpha val="40000"/>
            </a:srgbClr>
          </a:solidFill>
          <a:ln w="19050">
            <a:solidFill>
              <a:srgbClr val="5C3D2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417320" y="3474720"/>
            <a:ext cx="1097280" cy="347472"/>
          </a:xfrm>
          <a:prstGeom prst="ellipse">
            <a:avLst/>
          </a:prstGeom>
          <a:solidFill>
            <a:srgbClr val="C4B49C">
              <a:alpha val="40000"/>
            </a:srgbClr>
          </a:solidFill>
          <a:ln w="19050">
            <a:solidFill>
              <a:srgbClr val="5C3D2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59436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dirty="0">
                <a:solidFill>
                  <a:srgbClr val="000000"/>
                </a:solidFill>
              </a:rPr>
              <a:t>🔊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3840480" y="502920"/>
            <a:ext cx="4937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3A22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Phonetics?</a:t>
            </a:r>
            <a:endParaRPr lang="en-US" sz="3400" dirty="0"/>
          </a:p>
        </p:txBody>
      </p:sp>
      <p:sp>
        <p:nvSpPr>
          <p:cNvPr id="11" name="Shape 9"/>
          <p:cNvSpPr/>
          <p:nvPr/>
        </p:nvSpPr>
        <p:spPr>
          <a:xfrm>
            <a:off x="3840480" y="1417320"/>
            <a:ext cx="320040" cy="320040"/>
          </a:xfrm>
          <a:prstGeom prst="ellipse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97680" y="1371600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Studies physical properties of sounds</a:t>
            </a:r>
            <a:endParaRPr lang="en-US" sz="1900" dirty="0"/>
          </a:p>
        </p:txBody>
      </p:sp>
      <p:sp>
        <p:nvSpPr>
          <p:cNvPr id="13" name="Shape 11"/>
          <p:cNvSpPr/>
          <p:nvPr/>
        </p:nvSpPr>
        <p:spPr>
          <a:xfrm>
            <a:off x="3840480" y="2377440"/>
            <a:ext cx="320040" cy="320040"/>
          </a:xfrm>
          <a:prstGeom prst="ellipse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297680" y="2331720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Covers articulation, acoustics &amp; perception</a:t>
            </a:r>
            <a:endParaRPr lang="en-US" sz="1900" dirty="0"/>
          </a:p>
        </p:txBody>
      </p:sp>
      <p:sp>
        <p:nvSpPr>
          <p:cNvPr id="15" name="Shape 13"/>
          <p:cNvSpPr/>
          <p:nvPr/>
        </p:nvSpPr>
        <p:spPr>
          <a:xfrm>
            <a:off x="3840480" y="3337560"/>
            <a:ext cx="320040" cy="320040"/>
          </a:xfrm>
          <a:prstGeom prst="ellipse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297680" y="3291840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Language-independent — universal</a:t>
            </a:r>
            <a:endParaRPr lang="en-US" sz="1900" dirty="0"/>
          </a:p>
        </p:txBody>
      </p:sp>
      <p:sp>
        <p:nvSpPr>
          <p:cNvPr id="17" name="Shape 15"/>
          <p:cNvSpPr/>
          <p:nvPr/>
        </p:nvSpPr>
        <p:spPr>
          <a:xfrm>
            <a:off x="3840480" y="4343400"/>
            <a:ext cx="4937760" cy="457200"/>
          </a:xfrm>
          <a:prstGeom prst="rect">
            <a:avLst/>
          </a:prstGeom>
          <a:solidFill>
            <a:srgbClr val="5C3D2E"/>
          </a:solidFill>
          <a:ln w="12700">
            <a:solidFill>
              <a:srgbClr val="5C3D2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840480" y="434340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"The science of speech sounds in all languages"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3A22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Branches of Phonetics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365760" y="1188720"/>
            <a:ext cx="265176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65760" y="1188720"/>
            <a:ext cx="2651760" cy="1005840"/>
          </a:xfrm>
          <a:prstGeom prst="rect">
            <a:avLst/>
          </a:prstGeom>
          <a:solidFill>
            <a:srgbClr val="5C3D2E"/>
          </a:solidFill>
          <a:ln w="12700">
            <a:solidFill>
              <a:srgbClr val="5C3D2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1234440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000000"/>
                </a:solidFill>
              </a:rPr>
              <a:t>👄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457200" y="228600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3A22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Articulatory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502920" y="2926080"/>
            <a:ext cx="2377440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7A6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speech sounds are produced by the vocal tract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200400" y="1188720"/>
            <a:ext cx="265176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200400" y="1188720"/>
            <a:ext cx="2651760" cy="1005840"/>
          </a:xfrm>
          <a:prstGeom prst="rect">
            <a:avLst/>
          </a:prstGeom>
          <a:solidFill>
            <a:srgbClr val="5C3D2E"/>
          </a:solidFill>
          <a:ln w="12700">
            <a:solidFill>
              <a:srgbClr val="5C3D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00400" y="1234440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000000"/>
                </a:solidFill>
              </a:rPr>
              <a:t>〰️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3291840" y="228600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3A22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Acoustic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3337560" y="2926080"/>
            <a:ext cx="2377440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7A6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properties of sound waves in the air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035040" y="1188720"/>
            <a:ext cx="265176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35040" y="1188720"/>
            <a:ext cx="2651760" cy="1005840"/>
          </a:xfrm>
          <a:prstGeom prst="rect">
            <a:avLst/>
          </a:prstGeom>
          <a:solidFill>
            <a:srgbClr val="5C3D2E"/>
          </a:solidFill>
          <a:ln w="12700">
            <a:solidFill>
              <a:srgbClr val="5C3D2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035040" y="1234440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000000"/>
                </a:solidFill>
              </a:rPr>
              <a:t>👂</a:t>
            </a:r>
            <a:endParaRPr lang="en-US" sz="3400" dirty="0"/>
          </a:p>
        </p:txBody>
      </p:sp>
      <p:sp>
        <p:nvSpPr>
          <p:cNvPr id="16" name="Text 14"/>
          <p:cNvSpPr/>
          <p:nvPr/>
        </p:nvSpPr>
        <p:spPr>
          <a:xfrm>
            <a:off x="6126480" y="228600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3A22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Auditory</a:t>
            </a: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6172200" y="2926080"/>
            <a:ext cx="2377440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7A6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listeners perceive and process speech sounds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8DF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577840" y="411480"/>
            <a:ext cx="3200400" cy="4343400"/>
          </a:xfrm>
          <a:prstGeom prst="rect">
            <a:avLst/>
          </a:prstGeom>
          <a:solidFill>
            <a:srgbClr val="5C3D2E"/>
          </a:solidFill>
          <a:ln w="12700">
            <a:solidFill>
              <a:srgbClr val="5C3D2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0" y="1005840"/>
            <a:ext cx="2377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🧠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5760720" y="1965960"/>
            <a:ext cx="28346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MENTAL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PATTERNS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760720" y="3063240"/>
            <a:ext cx="2834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/p/ vs /b/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i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/kæt/ → cat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11480" y="457200"/>
            <a:ext cx="5029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3A22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Phonology?</a:t>
            </a:r>
            <a:endParaRPr lang="en-US" sz="3400" dirty="0"/>
          </a:p>
        </p:txBody>
      </p:sp>
      <p:sp>
        <p:nvSpPr>
          <p:cNvPr id="8" name="Shape 6"/>
          <p:cNvSpPr/>
          <p:nvPr/>
        </p:nvSpPr>
        <p:spPr>
          <a:xfrm>
            <a:off x="411480" y="1417320"/>
            <a:ext cx="45720" cy="411480"/>
          </a:xfrm>
          <a:prstGeom prst="rect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1371600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Studies sound patterns in specific languages</a:t>
            </a:r>
            <a:endParaRPr lang="en-US" sz="1900" dirty="0"/>
          </a:p>
        </p:txBody>
      </p:sp>
      <p:sp>
        <p:nvSpPr>
          <p:cNvPr id="10" name="Shape 8"/>
          <p:cNvSpPr/>
          <p:nvPr/>
        </p:nvSpPr>
        <p:spPr>
          <a:xfrm>
            <a:off x="411480" y="2377440"/>
            <a:ext cx="45720" cy="411480"/>
          </a:xfrm>
          <a:prstGeom prst="rect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" y="2331720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Deals with phonemes — abstract mental units</a:t>
            </a:r>
            <a:endParaRPr lang="en-US" sz="1900" dirty="0"/>
          </a:p>
        </p:txBody>
      </p:sp>
      <p:sp>
        <p:nvSpPr>
          <p:cNvPr id="12" name="Shape 10"/>
          <p:cNvSpPr/>
          <p:nvPr/>
        </p:nvSpPr>
        <p:spPr>
          <a:xfrm>
            <a:off x="411480" y="3337560"/>
            <a:ext cx="45720" cy="411480"/>
          </a:xfrm>
          <a:prstGeom prst="rect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4360" y="3291840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Explains rules governing sound combinations</a:t>
            </a:r>
            <a:endParaRPr lang="en-US" sz="1900" dirty="0"/>
          </a:p>
        </p:txBody>
      </p:sp>
      <p:sp>
        <p:nvSpPr>
          <p:cNvPr id="14" name="Shape 12"/>
          <p:cNvSpPr/>
          <p:nvPr/>
        </p:nvSpPr>
        <p:spPr>
          <a:xfrm>
            <a:off x="411480" y="4343400"/>
            <a:ext cx="4937760" cy="457200"/>
          </a:xfrm>
          <a:prstGeom prst="rect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1480" y="434340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"How sounds function as a system within language"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5C3D2E"/>
          </a:solidFill>
          <a:ln w="12700">
            <a:solidFill>
              <a:srgbClr val="5C3D2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74320"/>
            <a:ext cx="8412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3A22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Core Concepts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365760" y="1097280"/>
            <a:ext cx="3931920" cy="3474720"/>
          </a:xfrm>
          <a:prstGeom prst="rect">
            <a:avLst/>
          </a:prstGeom>
          <a:solidFill>
            <a:srgbClr val="F5F0E8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234440"/>
            <a:ext cx="3749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5C3D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  ]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457200" y="192024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spc="400" kern="0" dirty="0">
                <a:solidFill>
                  <a:srgbClr val="3A22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PHONE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48640" y="2514600"/>
            <a:ext cx="35661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7A6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physical speech sound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7A6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Measured &amp; recorded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7A6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Belongs to Phonetics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4846320" y="1097280"/>
            <a:ext cx="3931920" cy="3474720"/>
          </a:xfrm>
          <a:prstGeom prst="rect">
            <a:avLst/>
          </a:prstGeom>
          <a:solidFill>
            <a:srgbClr val="5C3D2E"/>
          </a:solidFill>
          <a:ln w="12700">
            <a:solidFill>
              <a:srgbClr val="5C3D2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937760" y="1234440"/>
            <a:ext cx="3749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D4A85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  /</a:t>
            </a:r>
            <a:endParaRPr lang="en-US" sz="3800" dirty="0"/>
          </a:p>
        </p:txBody>
      </p:sp>
      <p:sp>
        <p:nvSpPr>
          <p:cNvPr id="10" name="Text 8"/>
          <p:cNvSpPr/>
          <p:nvPr/>
        </p:nvSpPr>
        <p:spPr>
          <a:xfrm>
            <a:off x="4937760" y="192024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PHONEME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5029200" y="2514600"/>
            <a:ext cx="35661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E8DF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abstract sound unit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E8DF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Distinguishes word meaning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E8DF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Belongs to Phonology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3A22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Real Example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8229600" cy="548640"/>
          </a:xfrm>
          <a:prstGeom prst="rect">
            <a:avLst/>
          </a:prstGeom>
          <a:solidFill>
            <a:srgbClr val="5C3D2E"/>
          </a:solidFill>
          <a:ln w="12700">
            <a:solidFill>
              <a:srgbClr val="5C3D2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0972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Aspiration Example — English /p/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457200" y="1828800"/>
            <a:ext cx="4023360" cy="2834640"/>
          </a:xfrm>
          <a:prstGeom prst="rect">
            <a:avLst/>
          </a:prstGeom>
          <a:solidFill>
            <a:srgbClr val="5C3D2E"/>
          </a:solidFill>
          <a:ln w="12700">
            <a:solidFill>
              <a:srgbClr val="5C3D2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920240"/>
            <a:ext cx="4023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"pin"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57200" y="2514600"/>
            <a:ext cx="4023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D4A8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[pʰɪn]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457200" y="310896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Aspirated p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7200" y="3566160"/>
            <a:ext cx="4023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E8DF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Puff of air released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i="1" dirty="0">
                <a:solidFill>
                  <a:srgbClr val="E8DF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Phonetics notices this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846320" y="1828800"/>
            <a:ext cx="4023360" cy="2834640"/>
          </a:xfrm>
          <a:prstGeom prst="rect">
            <a:avLst/>
          </a:prstGeom>
          <a:solidFill>
            <a:srgbClr val="C4B49C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46320" y="1920240"/>
            <a:ext cx="4023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"spin"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4846320" y="2514600"/>
            <a:ext cx="4023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D4A8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[spɪn]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4846320" y="310896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5F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Unaspirated p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846320" y="3566160"/>
            <a:ext cx="4023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E8DF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puff of air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i="1" dirty="0">
                <a:solidFill>
                  <a:srgbClr val="E8DF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Phonetics notices this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7A6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Phonology: Both are the SAME phoneme /p/ — the difference doesn't change meaning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3A22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Side-by-Side Comparison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274320" y="960120"/>
            <a:ext cx="3977640" cy="384048"/>
          </a:xfrm>
          <a:prstGeom prst="rect">
            <a:avLst/>
          </a:prstGeom>
          <a:solidFill>
            <a:srgbClr val="5C3D2E"/>
          </a:solidFill>
          <a:ln w="12700">
            <a:solidFill>
              <a:srgbClr val="5C3D2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892040" y="960120"/>
            <a:ext cx="3977640" cy="384048"/>
          </a:xfrm>
          <a:prstGeom prst="rect">
            <a:avLst/>
          </a:prstGeom>
          <a:solidFill>
            <a:srgbClr val="E8DFD0"/>
          </a:solidFill>
          <a:ln w="12700">
            <a:solidFill>
              <a:srgbClr val="E8DF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960120"/>
            <a:ext cx="3977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PHONETICS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4892040" y="960120"/>
            <a:ext cx="3977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300" kern="0" dirty="0">
                <a:solidFill>
                  <a:srgbClr val="3A22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PHONOLOGY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274320" y="1417320"/>
            <a:ext cx="1188720" cy="621792"/>
          </a:xfrm>
          <a:prstGeom prst="rect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4320" y="1417320"/>
            <a:ext cx="11887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1508760" y="1417320"/>
            <a:ext cx="2743200" cy="621792"/>
          </a:xfrm>
          <a:prstGeom prst="rect">
            <a:avLst/>
          </a:prstGeom>
          <a:solidFill>
            <a:srgbClr val="F5F0E8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508760" y="1417320"/>
            <a:ext cx="27432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sounds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892040" y="1417320"/>
            <a:ext cx="3977640" cy="621792"/>
          </a:xfrm>
          <a:prstGeom prst="rect">
            <a:avLst/>
          </a:prstGeom>
          <a:solidFill>
            <a:srgbClr val="F5F0E8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92040" y="1417320"/>
            <a:ext cx="39776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Sound patterns &amp; rules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274320" y="2084832"/>
            <a:ext cx="1188720" cy="621792"/>
          </a:xfrm>
          <a:prstGeom prst="rect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4320" y="2084832"/>
            <a:ext cx="11887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1508760" y="2084832"/>
            <a:ext cx="274320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508760" y="2084832"/>
            <a:ext cx="27432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Universal / all langs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892040" y="2084832"/>
            <a:ext cx="397764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92040" y="2084832"/>
            <a:ext cx="39776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Language-specific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274320" y="2752344"/>
            <a:ext cx="1188720" cy="621792"/>
          </a:xfrm>
          <a:prstGeom prst="rect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74320" y="2752344"/>
            <a:ext cx="11887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1508760" y="2752344"/>
            <a:ext cx="2743200" cy="621792"/>
          </a:xfrm>
          <a:prstGeom prst="rect">
            <a:avLst/>
          </a:prstGeom>
          <a:solidFill>
            <a:srgbClr val="F5F0E8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508760" y="2752344"/>
            <a:ext cx="27432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Phone  [ ]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892040" y="2752344"/>
            <a:ext cx="3977640" cy="621792"/>
          </a:xfrm>
          <a:prstGeom prst="rect">
            <a:avLst/>
          </a:prstGeom>
          <a:solidFill>
            <a:srgbClr val="F5F0E8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92040" y="2752344"/>
            <a:ext cx="39776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Phoneme  / /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274320" y="3419856"/>
            <a:ext cx="1188720" cy="621792"/>
          </a:xfrm>
          <a:prstGeom prst="rect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74320" y="3419856"/>
            <a:ext cx="11887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1508760" y="3419856"/>
            <a:ext cx="274320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508760" y="3419856"/>
            <a:ext cx="27432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is it said?</a:t>
            </a:r>
            <a:endParaRPr lang="en-US" sz="1500" dirty="0"/>
          </a:p>
        </p:txBody>
      </p:sp>
      <p:sp>
        <p:nvSpPr>
          <p:cNvPr id="29" name="Shape 27"/>
          <p:cNvSpPr/>
          <p:nvPr/>
        </p:nvSpPr>
        <p:spPr>
          <a:xfrm>
            <a:off x="4892040" y="3419856"/>
            <a:ext cx="397764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92040" y="3419856"/>
            <a:ext cx="39776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it mean?</a:t>
            </a:r>
            <a:endParaRPr lang="en-US" sz="1500" dirty="0"/>
          </a:p>
        </p:txBody>
      </p:sp>
      <p:sp>
        <p:nvSpPr>
          <p:cNvPr id="31" name="Shape 29"/>
          <p:cNvSpPr/>
          <p:nvPr/>
        </p:nvSpPr>
        <p:spPr>
          <a:xfrm>
            <a:off x="274320" y="4087368"/>
            <a:ext cx="1188720" cy="621792"/>
          </a:xfrm>
          <a:prstGeom prst="rect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74320" y="4087368"/>
            <a:ext cx="11887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1508760" y="4087368"/>
            <a:ext cx="2743200" cy="621792"/>
          </a:xfrm>
          <a:prstGeom prst="rect">
            <a:avLst/>
          </a:prstGeom>
          <a:solidFill>
            <a:srgbClr val="F5F0E8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508760" y="4087368"/>
            <a:ext cx="27432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Instrumental analysis</a:t>
            </a:r>
            <a:endParaRPr lang="en-US" sz="1500" dirty="0"/>
          </a:p>
        </p:txBody>
      </p:sp>
      <p:sp>
        <p:nvSpPr>
          <p:cNvPr id="35" name="Shape 33"/>
          <p:cNvSpPr/>
          <p:nvPr/>
        </p:nvSpPr>
        <p:spPr>
          <a:xfrm>
            <a:off x="4892040" y="4087368"/>
            <a:ext cx="3977640" cy="621792"/>
          </a:xfrm>
          <a:prstGeom prst="rect">
            <a:avLst/>
          </a:prstGeom>
          <a:solidFill>
            <a:srgbClr val="F5F0E8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892040" y="4087368"/>
            <a:ext cx="39776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Contrast &amp; distribution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3A22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They Work Together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274320" y="1097280"/>
            <a:ext cx="1920240" cy="3291840"/>
          </a:xfrm>
          <a:prstGeom prst="rect">
            <a:avLst/>
          </a:prstGeom>
          <a:solidFill>
            <a:srgbClr val="5C3D2E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23444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dirty="0">
                <a:solidFill>
                  <a:srgbClr val="000000"/>
                </a:solidFill>
              </a:rPr>
              <a:t>👄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365760" y="2011680"/>
            <a:ext cx="17373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Speaker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Produces Sound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2240280" y="2514600"/>
            <a:ext cx="182880" cy="73152"/>
          </a:xfrm>
          <a:prstGeom prst="rect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468880" y="1097280"/>
            <a:ext cx="1920240" cy="3291840"/>
          </a:xfrm>
          <a:prstGeom prst="rect">
            <a:avLst/>
          </a:prstGeom>
          <a:solidFill>
            <a:srgbClr val="5C3D2E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468880" y="123444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dirty="0">
                <a:solidFill>
                  <a:srgbClr val="000000"/>
                </a:solidFill>
              </a:rPr>
              <a:t>📊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2560320" y="2011680"/>
            <a:ext cx="17373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Phonetics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Describes It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4434840" y="2514600"/>
            <a:ext cx="182880" cy="73152"/>
          </a:xfrm>
          <a:prstGeom prst="rect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663440" y="1097280"/>
            <a:ext cx="1920240" cy="3291840"/>
          </a:xfrm>
          <a:prstGeom prst="rect">
            <a:avLst/>
          </a:prstGeom>
          <a:solidFill>
            <a:srgbClr val="5C3D2E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63440" y="123444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dirty="0">
                <a:solidFill>
                  <a:srgbClr val="000000"/>
                </a:solidFill>
              </a:rPr>
              <a:t>🧠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4754880" y="2011680"/>
            <a:ext cx="17373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Phonology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Interprets It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6629400" y="2514600"/>
            <a:ext cx="182880" cy="73152"/>
          </a:xfrm>
          <a:prstGeom prst="rect">
            <a:avLst/>
          </a:prstGeom>
          <a:solidFill>
            <a:srgbClr val="D4A853"/>
          </a:solidFill>
          <a:ln w="12700">
            <a:solidFill>
              <a:srgbClr val="D4A85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858000" y="1097280"/>
            <a:ext cx="1920240" cy="3291840"/>
          </a:xfrm>
          <a:prstGeom prst="rect">
            <a:avLst/>
          </a:prstGeom>
          <a:solidFill>
            <a:srgbClr val="5C3D2E"/>
          </a:solidFill>
          <a:ln w="12700">
            <a:solidFill>
              <a:srgbClr val="C4B49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0" y="123444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dirty="0">
                <a:solidFill>
                  <a:srgbClr val="000000"/>
                </a:solidFill>
              </a:rPr>
              <a:t>👂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6949440" y="2011680"/>
            <a:ext cx="17373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Listener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Understands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457200" y="466344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D4A8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Neither discipline stands alone — each illuminates the other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Phonetics vs Phonology</dc:title>
  <dc:subject>PptxGenJS Presentation</dc:subject>
  <dc:creator>PptxGenJS</dc:creator>
  <cp:lastModifiedBy>PptxGenJS</cp:lastModifiedBy>
  <cp:revision>1</cp:revision>
  <dcterms:created xsi:type="dcterms:W3CDTF">2026-05-19T18:21:56Z</dcterms:created>
  <dcterms:modified xsi:type="dcterms:W3CDTF">2026-05-19T18:21:56Z</dcterms:modified>
</cp:coreProperties>
</file>