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0" cy="5143500"/>
          </a:xfrm>
          <a:prstGeom prst="rect">
            <a:avLst/>
          </a:prstGeom>
          <a:solidFill>
            <a:srgbClr val="0077A8"/>
          </a:solidFill>
          <a:ln w="12700">
            <a:solidFill>
              <a:srgbClr val="0077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114800"/>
            <a:ext cx="3840480" cy="1028700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200400" y="-457200"/>
            <a:ext cx="2743200" cy="2743200"/>
          </a:xfrm>
          <a:prstGeom prst="ellipse">
            <a:avLst/>
          </a:prstGeom>
          <a:solidFill>
            <a:srgbClr val="0D1B2A">
              <a:alpha val="70000"/>
            </a:srgbClr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0" y="2743200"/>
            <a:ext cx="1828800" cy="1828800"/>
          </a:xfrm>
          <a:prstGeom prst="ellipse">
            <a:avLst/>
          </a:prstGeom>
          <a:solidFill>
            <a:srgbClr val="FF6B6B">
              <a:alpha val="30000"/>
            </a:srgbClr>
          </a:solidFill>
          <a:ln w="12700">
            <a:solidFill>
              <a:srgbClr val="FF6B6B">
                <a:alpha val="3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023360" y="54864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400" kern="0" dirty="0">
                <a:solidFill>
                  <a:srgbClr val="00B4D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LINGUISTICS  ·  LANGUAGE THEORY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023360" y="1097280"/>
            <a:ext cx="4937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Phonological</a:t>
            </a:r>
            <a:endParaRPr lang="en-US" sz="5000" dirty="0"/>
          </a:p>
        </p:txBody>
      </p:sp>
      <p:sp>
        <p:nvSpPr>
          <p:cNvPr id="9" name="Text 7"/>
          <p:cNvSpPr/>
          <p:nvPr/>
        </p:nvSpPr>
        <p:spPr>
          <a:xfrm>
            <a:off x="4023360" y="1874520"/>
            <a:ext cx="4937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000" b="1" dirty="0">
                <a:solidFill>
                  <a:srgbClr val="FF9F1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Theories</a:t>
            </a:r>
            <a:endParaRPr lang="en-US" sz="5000" dirty="0"/>
          </a:p>
        </p:txBody>
      </p:sp>
      <p:sp>
        <p:nvSpPr>
          <p:cNvPr id="10" name="Text 8"/>
          <p:cNvSpPr/>
          <p:nvPr/>
        </p:nvSpPr>
        <p:spPr>
          <a:xfrm>
            <a:off x="4023360" y="2880360"/>
            <a:ext cx="49377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Survey of Major Frameworks</a:t>
            </a:r>
            <a:endParaRPr lang="en-US" sz="1600" dirty="0"/>
          </a:p>
          <a:p>
            <a:pPr algn="l" indent="0" marL="0">
              <a:buNone/>
            </a:pPr>
            <a:r>
              <a:rPr lang="en-US" sz="16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 the Study of Sound Systems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274320" y="914400"/>
            <a:ext cx="329184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SOUND</a:t>
            </a:r>
            <a:endParaRPr lang="en-US" sz="3000" dirty="0"/>
          </a:p>
          <a:p>
            <a:pPr algn="ctr" indent="0" marL="0">
              <a:buNone/>
            </a:pPr>
            <a:r>
              <a:rPr lang="en-US" sz="30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SYSTEMS</a:t>
            </a:r>
            <a:endParaRPr lang="en-US" sz="3000" dirty="0"/>
          </a:p>
          <a:p>
            <a:pPr algn="ctr" indent="0" marL="0">
              <a:buNone/>
            </a:pPr>
            <a:r>
              <a:rPr lang="en-US" sz="30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EXPLAINED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182880" y="420624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From Classical to Contemporary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114800" cy="4114800"/>
          </a:xfrm>
          <a:prstGeom prst="ellipse">
            <a:avLst/>
          </a:prstGeom>
          <a:solidFill>
            <a:srgbClr val="0077A8">
              <a:alpha val="30000"/>
            </a:srgbClr>
          </a:solidFill>
          <a:ln w="12700">
            <a:solidFill>
              <a:srgbClr val="0077A8">
                <a:alpha val="3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0" y="3200400"/>
            <a:ext cx="3200400" cy="3200400"/>
          </a:xfrm>
          <a:prstGeom prst="ellipse">
            <a:avLst/>
          </a:prstGeom>
          <a:solidFill>
            <a:srgbClr val="7B2FBE">
              <a:alpha val="30000"/>
            </a:srgbClr>
          </a:solidFill>
          <a:ln w="12700">
            <a:solidFill>
              <a:srgbClr val="7B2FBE">
                <a:alpha val="3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0" y="-457200"/>
            <a:ext cx="2286000" cy="2286000"/>
          </a:xfrm>
          <a:prstGeom prst="ellipse">
            <a:avLst/>
          </a:prstGeom>
          <a:solidFill>
            <a:srgbClr val="FF6B6B">
              <a:alpha val="40000"/>
            </a:srgbClr>
          </a:solidFill>
          <a:ln w="12700">
            <a:solidFill>
              <a:srgbClr val="FF6B6B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834640" y="274320"/>
            <a:ext cx="320040" cy="32004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337560" y="274320"/>
            <a:ext cx="320040" cy="320040"/>
          </a:xfrm>
          <a:prstGeom prst="ellipse">
            <a:avLst/>
          </a:prstGeom>
          <a:solidFill>
            <a:srgbClr val="4A6FA5"/>
          </a:solidFill>
          <a:ln w="12700">
            <a:solidFill>
              <a:srgbClr val="4A6FA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840480" y="274320"/>
            <a:ext cx="320040" cy="320040"/>
          </a:xfrm>
          <a:prstGeom prst="ellipse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43400" y="274320"/>
            <a:ext cx="320040" cy="320040"/>
          </a:xfrm>
          <a:prstGeom prst="ellipse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846320" y="274320"/>
            <a:ext cx="320040" cy="320040"/>
          </a:xfrm>
          <a:prstGeom prst="ellipse">
            <a:avLst/>
          </a:prstGeom>
          <a:solidFill>
            <a:srgbClr val="06D6A0"/>
          </a:solidFill>
          <a:ln w="12700">
            <a:solidFill>
              <a:srgbClr val="06D6A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6858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spc="700" kern="0" dirty="0">
                <a:solidFill>
                  <a:srgbClr val="00B4D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CONCLUSION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1371600" y="1234440"/>
            <a:ext cx="6400800" cy="45720"/>
          </a:xfrm>
          <a:prstGeom prst="rect">
            <a:avLst/>
          </a:prstGeom>
          <a:solidFill>
            <a:srgbClr val="2D3A4A"/>
          </a:solidFill>
          <a:ln w="12700">
            <a:solidFill>
              <a:srgbClr val="2D3A4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1371600"/>
            <a:ext cx="804672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Phonological theories have evolved from the concrete study of contrasting sounds in Classical Phonology, through the rule-based derivations of Generative Phonology, to the constraint-driven elegance of Optimality Theory. Each framework reveals a deeper layer of how human languages organize sound — and together, they form the foundation of modern linguistic science.</a:t>
            </a:r>
            <a:endParaRPr lang="en-US" sz="2100" dirty="0"/>
          </a:p>
        </p:txBody>
      </p:sp>
      <p:sp>
        <p:nvSpPr>
          <p:cNvPr id="14" name="Shape 12"/>
          <p:cNvSpPr/>
          <p:nvPr/>
        </p:nvSpPr>
        <p:spPr>
          <a:xfrm>
            <a:off x="0" y="4892040"/>
            <a:ext cx="1828800" cy="25146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828800" y="4892040"/>
            <a:ext cx="1828800" cy="25146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657600" y="4892040"/>
            <a:ext cx="1828800" cy="251460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486400" y="4892040"/>
            <a:ext cx="1828800" cy="251460"/>
          </a:xfrm>
          <a:prstGeom prst="rect">
            <a:avLst/>
          </a:prstGeom>
          <a:solidFill>
            <a:srgbClr val="FF9F1C"/>
          </a:solidFill>
          <a:ln w="12700">
            <a:solidFill>
              <a:srgbClr val="FF9F1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15200" y="4892040"/>
            <a:ext cx="1828800" cy="251460"/>
          </a:xfrm>
          <a:prstGeom prst="rect">
            <a:avLst/>
          </a:prstGeom>
          <a:solidFill>
            <a:srgbClr val="06D6A0"/>
          </a:solidFill>
          <a:ln w="12700">
            <a:solidFill>
              <a:srgbClr val="06D6A0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PHONOLOGICAL THEORIES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65760" y="548640"/>
            <a:ext cx="6400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500" kern="0" dirty="0">
                <a:solidFill>
                  <a:srgbClr val="00B4D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 OVERVIEW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2606040"/>
            <a:ext cx="8229600" cy="54864"/>
          </a:xfrm>
          <a:prstGeom prst="rect">
            <a:avLst/>
          </a:prstGeom>
          <a:solidFill>
            <a:srgbClr val="4A6FA5"/>
          </a:solidFill>
          <a:ln w="12700">
            <a:solidFill>
              <a:srgbClr val="4A6FA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60120" y="2423160"/>
            <a:ext cx="384048" cy="384048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73736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1910s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94360" y="2971800"/>
            <a:ext cx="1508760" cy="164592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3035808"/>
            <a:ext cx="150876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Classical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Phonology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2624328" y="2423160"/>
            <a:ext cx="384048" cy="384048"/>
          </a:xfrm>
          <a:prstGeom prst="ellipse">
            <a:avLst/>
          </a:prstGeom>
          <a:solidFill>
            <a:srgbClr val="4A6FA5"/>
          </a:solidFill>
          <a:ln w="12700">
            <a:solidFill>
              <a:srgbClr val="4A6FA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212848" y="173736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4A6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1930s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258568" y="2971800"/>
            <a:ext cx="1508760" cy="1645920"/>
          </a:xfrm>
          <a:prstGeom prst="rect">
            <a:avLst/>
          </a:prstGeom>
          <a:solidFill>
            <a:srgbClr val="4A6FA5"/>
          </a:solidFill>
          <a:ln w="12700">
            <a:solidFill>
              <a:srgbClr val="4A6FA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58568" y="3035808"/>
            <a:ext cx="150876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Structural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Phonology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288536" y="2423160"/>
            <a:ext cx="384048" cy="384048"/>
          </a:xfrm>
          <a:prstGeom prst="ellipse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877056" y="173736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7B2FB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1960s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922776" y="2971800"/>
            <a:ext cx="1508760" cy="164592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922776" y="3035808"/>
            <a:ext cx="150876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Generative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Phonology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952744" y="2423160"/>
            <a:ext cx="384048" cy="384048"/>
          </a:xfrm>
          <a:prstGeom prst="ellipse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541264" y="173736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1990s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586984" y="2971800"/>
            <a:ext cx="1508760" cy="1645920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586984" y="3035808"/>
            <a:ext cx="150876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Optimality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Theory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7616952" y="2423160"/>
            <a:ext cx="384048" cy="384048"/>
          </a:xfrm>
          <a:prstGeom prst="ellipse">
            <a:avLst/>
          </a:prstGeom>
          <a:solidFill>
            <a:srgbClr val="06D6A0"/>
          </a:solidFill>
          <a:ln w="12700">
            <a:solidFill>
              <a:srgbClr val="06D6A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205472" y="173736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D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2000s+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7251192" y="2971800"/>
            <a:ext cx="1508760" cy="1645920"/>
          </a:xfrm>
          <a:prstGeom prst="rect">
            <a:avLst/>
          </a:prstGeom>
          <a:solidFill>
            <a:srgbClr val="06D6A0"/>
          </a:solidFill>
          <a:ln w="12700">
            <a:solidFill>
              <a:srgbClr val="06D6A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251192" y="3035808"/>
            <a:ext cx="150876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Modern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Approaches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320040" y="0"/>
            <a:ext cx="8823960" cy="73152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28600"/>
            <a:ext cx="1097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800" b="1" dirty="0">
                <a:solidFill>
                  <a:srgbClr val="00B4D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1645920" y="320040"/>
            <a:ext cx="7132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spc="200" kern="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CLASSICAL PHONOLOGY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645920" y="822960"/>
            <a:ext cx="7132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00B4D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Prague School — early 20th century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11480" y="1417320"/>
            <a:ext cx="2743200" cy="3383280"/>
          </a:xfrm>
          <a:prstGeom prst="rect">
            <a:avLst/>
          </a:prstGeom>
          <a:solidFill>
            <a:srgbClr val="2D3A4A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417320"/>
            <a:ext cx="274320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1480" y="1554480"/>
            <a:ext cx="2743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521208" y="2331720"/>
            <a:ext cx="25237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Phoneme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521208" y="2926080"/>
            <a:ext cx="2523744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Abstract unit that distinguishes meaning between words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3319272" y="1417320"/>
            <a:ext cx="2743200" cy="3383280"/>
          </a:xfrm>
          <a:prstGeom prst="rect">
            <a:avLst/>
          </a:prstGeom>
          <a:solidFill>
            <a:srgbClr val="2D3A4A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19272" y="1417320"/>
            <a:ext cx="274320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19272" y="1554480"/>
            <a:ext cx="2743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±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3429000" y="2331720"/>
            <a:ext cx="25237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Distinctive Features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3429000" y="2926080"/>
            <a:ext cx="2523744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Sounds classified by binary features: [+voiced], [-nasal]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6227064" y="1417320"/>
            <a:ext cx="2743200" cy="3383280"/>
          </a:xfrm>
          <a:prstGeom prst="rect">
            <a:avLst/>
          </a:prstGeom>
          <a:solidFill>
            <a:srgbClr val="2D3A4A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227064" y="1417320"/>
            <a:ext cx="274320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27064" y="1554480"/>
            <a:ext cx="2743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⇄</a:t>
            </a:r>
            <a:endParaRPr lang="en-US" sz="3200" dirty="0"/>
          </a:p>
        </p:txBody>
      </p:sp>
      <p:sp>
        <p:nvSpPr>
          <p:cNvPr id="20" name="Text 18"/>
          <p:cNvSpPr/>
          <p:nvPr/>
        </p:nvSpPr>
        <p:spPr>
          <a:xfrm>
            <a:off x="6336792" y="2331720"/>
            <a:ext cx="25237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Opposition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6336792" y="2926080"/>
            <a:ext cx="2523744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Phonemes defined by contrasting pairs — /p/ vs /b/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0" y="0"/>
            <a:ext cx="2926080" cy="5143500"/>
          </a:xfrm>
          <a:prstGeom prst="rect">
            <a:avLst/>
          </a:prstGeom>
          <a:solidFill>
            <a:srgbClr val="4A6FA5"/>
          </a:solidFill>
          <a:ln w="12700">
            <a:solidFill>
              <a:srgbClr val="4A6FA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498080" y="0"/>
            <a:ext cx="1645920" cy="514350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543800" y="274320"/>
            <a:ext cx="1463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4A6FA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6263640" y="1280160"/>
            <a:ext cx="26517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STRUCTURAL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PHONOLOGY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263640" y="2834640"/>
            <a:ext cx="2651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Saussure &amp;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i="1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Bloomfield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65760" y="274320"/>
            <a:ext cx="5577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Language as a System</a:t>
            </a:r>
            <a:endParaRPr lang="en-US" sz="3000" dirty="0"/>
          </a:p>
        </p:txBody>
      </p:sp>
      <p:sp>
        <p:nvSpPr>
          <p:cNvPr id="8" name="Shape 6"/>
          <p:cNvSpPr/>
          <p:nvPr/>
        </p:nvSpPr>
        <p:spPr>
          <a:xfrm>
            <a:off x="365760" y="960120"/>
            <a:ext cx="1097280" cy="54864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" y="1234440"/>
            <a:ext cx="54864" cy="777240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94360" y="1207008"/>
            <a:ext cx="5394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Syntagmatic Relations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594360" y="1627632"/>
            <a:ext cx="5394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2D3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sounds combine in sequence within words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365760" y="2423160"/>
            <a:ext cx="54864" cy="777240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2395728"/>
            <a:ext cx="5394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Paradigmatic Relations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594360" y="2816352"/>
            <a:ext cx="5394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2D3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sounds contrast and replace each other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365760" y="3611880"/>
            <a:ext cx="54864" cy="777240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94360" y="3584448"/>
            <a:ext cx="5394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Distribution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594360" y="4005072"/>
            <a:ext cx="5394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2D3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sounds appear: initial, medial, final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7B2FB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ect">
            <a:avLst/>
          </a:prstGeom>
          <a:solidFill>
            <a:srgbClr val="C77DFF"/>
          </a:solidFill>
          <a:ln w="12700">
            <a:solidFill>
              <a:srgbClr val="C77D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b="1" spc="100" kern="0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  GENERATIVE PHONOLOGY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7B2FB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Chomsky &amp; Halle — The Sound Pattern of English (1968)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65760" y="1234440"/>
            <a:ext cx="8412480" cy="777240"/>
          </a:xfrm>
          <a:prstGeom prst="rect">
            <a:avLst/>
          </a:prstGeom>
          <a:solidFill>
            <a:srgbClr val="5A1A99"/>
          </a:solidFill>
          <a:ln w="12700">
            <a:solidFill>
              <a:srgbClr val="C77D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325880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77D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Underlying Representations  →  Phonological Rules  →  Surface Forms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365760" y="2240280"/>
            <a:ext cx="2697480" cy="2606040"/>
          </a:xfrm>
          <a:prstGeom prst="rect">
            <a:avLst/>
          </a:prstGeom>
          <a:solidFill>
            <a:srgbClr val="5A1A99"/>
          </a:solidFill>
          <a:ln w="12700">
            <a:solidFill>
              <a:srgbClr val="C77D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65760" y="2240280"/>
            <a:ext cx="2697480" cy="502920"/>
          </a:xfrm>
          <a:prstGeom prst="rect">
            <a:avLst/>
          </a:prstGeom>
          <a:solidFill>
            <a:srgbClr val="C77DFF"/>
          </a:solidFill>
          <a:ln w="12700">
            <a:solidFill>
              <a:srgbClr val="C77D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2258568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Underlying Form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2834640"/>
            <a:ext cx="251460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Abstract mental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representation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of words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227832" y="2240280"/>
            <a:ext cx="2697480" cy="2606040"/>
          </a:xfrm>
          <a:prstGeom prst="rect">
            <a:avLst/>
          </a:prstGeom>
          <a:solidFill>
            <a:srgbClr val="5A1A99"/>
          </a:solidFill>
          <a:ln w="12700">
            <a:solidFill>
              <a:srgbClr val="FF9F1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227832" y="2240280"/>
            <a:ext cx="2697480" cy="502920"/>
          </a:xfrm>
          <a:prstGeom prst="rect">
            <a:avLst/>
          </a:prstGeom>
          <a:solidFill>
            <a:srgbClr val="FF9F1C"/>
          </a:solidFill>
          <a:ln w="12700">
            <a:solidFill>
              <a:srgbClr val="FF9F1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27832" y="2258568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Phonological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Rules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319272" y="2834640"/>
            <a:ext cx="251460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Systematic sound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changes applied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by the grammar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089904" y="2240280"/>
            <a:ext cx="2697480" cy="2606040"/>
          </a:xfrm>
          <a:prstGeom prst="rect">
            <a:avLst/>
          </a:prstGeom>
          <a:solidFill>
            <a:srgbClr val="5A1A99"/>
          </a:solidFill>
          <a:ln w="12700">
            <a:solidFill>
              <a:srgbClr val="06D6A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089904" y="2240280"/>
            <a:ext cx="2697480" cy="502920"/>
          </a:xfrm>
          <a:prstGeom prst="rect">
            <a:avLst/>
          </a:prstGeom>
          <a:solidFill>
            <a:srgbClr val="06D6A0"/>
          </a:solidFill>
          <a:ln w="12700">
            <a:solidFill>
              <a:srgbClr val="06D6A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89904" y="2258568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Surface Form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181344" y="2834640"/>
            <a:ext cx="251460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we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actually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pronounce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0"/>
            <a:ext cx="228600" cy="5143500"/>
          </a:xfrm>
          <a:prstGeom prst="rect">
            <a:avLst/>
          </a:prstGeom>
          <a:solidFill>
            <a:srgbClr val="FF9999"/>
          </a:solidFill>
          <a:ln w="12700">
            <a:solidFill>
              <a:srgbClr val="FF999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82880"/>
            <a:ext cx="1280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200" b="1" dirty="0">
                <a:solidFill>
                  <a:srgbClr val="FF6B6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2103120" y="256032"/>
            <a:ext cx="6766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b="1" spc="100" kern="0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OPTIMALITY THEORY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2103120" y="822960"/>
            <a:ext cx="6766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FF6B6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Prince &amp; Smolensky, 1993 — Ranked Violable Constraints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77240" y="1325880"/>
            <a:ext cx="8046720" cy="457200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13716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9F1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CANDIDATES  ►  GEN  ►  EVAL  (ranked constraints)  ►  WINNER ☆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77240" y="1965960"/>
            <a:ext cx="256032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600200" y="2057400"/>
            <a:ext cx="914400" cy="914400"/>
          </a:xfrm>
          <a:prstGeom prst="ellipse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00200" y="2148840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GEN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914400" y="3108960"/>
            <a:ext cx="22860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D3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Generates all possible candidate output forms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3520440" y="1965960"/>
            <a:ext cx="256032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FF9F1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43400" y="2057400"/>
            <a:ext cx="914400" cy="914400"/>
          </a:xfrm>
          <a:prstGeom prst="ellipse">
            <a:avLst/>
          </a:prstGeom>
          <a:solidFill>
            <a:srgbClr val="FF9F1C"/>
          </a:solidFill>
          <a:ln w="12700">
            <a:solidFill>
              <a:srgbClr val="FF9F1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43400" y="2148840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CON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3657600" y="3108960"/>
            <a:ext cx="22860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D3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Universal ranked constraints that may be violated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6263640" y="1965960"/>
            <a:ext cx="2560320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086600" y="2057400"/>
            <a:ext cx="914400" cy="914400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086600" y="2148840"/>
            <a:ext cx="914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EVAL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400800" y="3108960"/>
            <a:ext cx="22860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D3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Selects the candidate that best satisfies constraints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06D6A0"/>
          </a:solidFill>
          <a:ln w="12700">
            <a:solidFill>
              <a:srgbClr val="06D6A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74320"/>
            <a:ext cx="1371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200" b="1" dirty="0">
                <a:solidFill>
                  <a:srgbClr val="06D6A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05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1828800" y="256032"/>
            <a:ext cx="69494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AUTOSEGMENTAL</a:t>
            </a:r>
            <a:endParaRPr lang="en-US" sz="3000" dirty="0"/>
          </a:p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PHONOLOGY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365760" y="12344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06D6A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John Goldsmith, 1976 — Features on independent tiers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874520"/>
            <a:ext cx="1645920" cy="640080"/>
          </a:xfrm>
          <a:prstGeom prst="rect">
            <a:avLst/>
          </a:prstGeom>
          <a:solidFill>
            <a:srgbClr val="06D6A0"/>
          </a:solidFill>
          <a:ln w="12700">
            <a:solidFill>
              <a:srgbClr val="06D6A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874520"/>
            <a:ext cx="1645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Tonal Tier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103120" y="2011680"/>
            <a:ext cx="6675120" cy="365760"/>
          </a:xfrm>
          <a:prstGeom prst="rect">
            <a:avLst/>
          </a:prstGeom>
          <a:solidFill>
            <a:srgbClr val="2D3A4A"/>
          </a:solidFill>
          <a:ln w="12700">
            <a:solidFill>
              <a:srgbClr val="06D6A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194560" y="1984248"/>
            <a:ext cx="6492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800" kern="0" dirty="0">
                <a:solidFill>
                  <a:srgbClr val="06D6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  L  H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365760" y="2770632"/>
            <a:ext cx="1645920" cy="64008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2770632"/>
            <a:ext cx="1645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Skeletal Tier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103120" y="2907792"/>
            <a:ext cx="6675120" cy="365760"/>
          </a:xfrm>
          <a:prstGeom prst="rect">
            <a:avLst/>
          </a:prstGeom>
          <a:solidFill>
            <a:srgbClr val="2D3A4A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194560" y="2880360"/>
            <a:ext cx="6492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800" kern="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σ  σ  σ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365760" y="3666744"/>
            <a:ext cx="1645920" cy="640080"/>
          </a:xfrm>
          <a:prstGeom prst="rect">
            <a:avLst/>
          </a:prstGeom>
          <a:solidFill>
            <a:srgbClr val="FF9F1C"/>
          </a:solidFill>
          <a:ln w="12700">
            <a:solidFill>
              <a:srgbClr val="FF9F1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" y="3666744"/>
            <a:ext cx="1645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Segmental Tier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103120" y="3803904"/>
            <a:ext cx="6675120" cy="365760"/>
          </a:xfrm>
          <a:prstGeom prst="rect">
            <a:avLst/>
          </a:prstGeom>
          <a:solidFill>
            <a:srgbClr val="2D3A4A"/>
          </a:solidFill>
          <a:ln w="12700">
            <a:solidFill>
              <a:srgbClr val="FF9F1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194560" y="3776472"/>
            <a:ext cx="6492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800" kern="0" dirty="0">
                <a:solidFill>
                  <a:srgbClr val="FF9F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  a  t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365760" y="4572000"/>
            <a:ext cx="8412480" cy="411480"/>
          </a:xfrm>
          <a:prstGeom prst="rect">
            <a:avLst/>
          </a:prstGeom>
          <a:solidFill>
            <a:srgbClr val="2D3A4A"/>
          </a:solidFill>
          <a:ln w="12700">
            <a:solidFill>
              <a:srgbClr val="06D6A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65760" y="461772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06D6A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Insight: Phonological features operate on separate, simultaneous tiers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4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F9F1C"/>
          </a:solidFill>
          <a:ln w="12700">
            <a:solidFill>
              <a:srgbClr val="FF9F1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rgbClr val="E07A00"/>
          </a:solidFill>
          <a:ln w="12700">
            <a:solidFill>
              <a:srgbClr val="E07A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27432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Feature</a:t>
            </a:r>
            <a:endParaRPr lang="en-US" sz="3400" dirty="0"/>
          </a:p>
          <a:p>
            <a:pPr algn="l" indent="0" marL="0">
              <a:buNone/>
            </a:pPr>
            <a:r>
              <a:rPr lang="en-US" sz="34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Geometry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365760" y="1600200"/>
            <a:ext cx="1280160" cy="54864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737360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8899A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Clements &amp; Hume, 1995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2240280"/>
            <a:ext cx="201168" cy="201168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2176272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2D3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Features organized in hierarchical tree structure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65760" y="3044952"/>
            <a:ext cx="201168" cy="201168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2980944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2D3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Nodes: Laryngeal, Place, Manner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3849624"/>
            <a:ext cx="201168" cy="201168"/>
          </a:xfrm>
          <a:prstGeom prst="ellipse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3785616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2D3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Explains natural classes &amp; assimilation patterns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54880" y="274320"/>
            <a:ext cx="42062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Metrical</a:t>
            </a:r>
            <a:endParaRPr lang="en-US" sz="3400" dirty="0"/>
          </a:p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Phonology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4754880" y="1737360"/>
            <a:ext cx="42062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Liberman &amp; Prince, 1977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754880" y="2240280"/>
            <a:ext cx="201168" cy="201168"/>
          </a:xfrm>
          <a:prstGeom prst="ellipse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74920" y="2176272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Stress organized in hierarchical metrical trees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754880" y="3044952"/>
            <a:ext cx="201168" cy="201168"/>
          </a:xfrm>
          <a:prstGeom prst="ellipse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74920" y="298094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Strong vs. Weak syllable distinctions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754880" y="3849624"/>
            <a:ext cx="201168" cy="201168"/>
          </a:xfrm>
          <a:prstGeom prst="ellipse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74920" y="3785616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Explains rhythm and stress patterns in words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D3A4A"/>
          </a:solidFill>
          <a:ln w="12700">
            <a:solidFill>
              <a:srgbClr val="2D3A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b="1" spc="200" kern="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COMPARING THE MAJOR THEORIES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576072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00B4D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distinctions at a glance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228600" y="960120"/>
            <a:ext cx="1920240" cy="47548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28600" y="987552"/>
            <a:ext cx="1920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Theory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286000" y="960120"/>
            <a:ext cx="2377440" cy="475488"/>
          </a:xfrm>
          <a:prstGeom prst="rect">
            <a:avLst/>
          </a:prstGeom>
          <a:solidFill>
            <a:srgbClr val="FF9F1C"/>
          </a:solidFill>
          <a:ln w="12700">
            <a:solidFill>
              <a:srgbClr val="FF9F1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286000" y="987552"/>
            <a:ext cx="23774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Core Unit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800600" y="960120"/>
            <a:ext cx="2743200" cy="475488"/>
          </a:xfrm>
          <a:prstGeom prst="rect">
            <a:avLst/>
          </a:prstGeom>
          <a:solidFill>
            <a:srgbClr val="06D6A0"/>
          </a:solidFill>
          <a:ln w="12700">
            <a:solidFill>
              <a:srgbClr val="06D6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00600" y="987552"/>
            <a:ext cx="27432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Mechanism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7635240" y="960120"/>
            <a:ext cx="1280160" cy="475488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635240" y="987552"/>
            <a:ext cx="12801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Era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228600" y="1508760"/>
            <a:ext cx="1920240" cy="621792"/>
          </a:xfrm>
          <a:prstGeom prst="rect">
            <a:avLst/>
          </a:prstGeom>
          <a:solidFill>
            <a:srgbClr val="00B4D8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320" y="1508760"/>
            <a:ext cx="1828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Classical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2286000" y="1508760"/>
            <a:ext cx="2377440" cy="621792"/>
          </a:xfrm>
          <a:prstGeom prst="rect">
            <a:avLst/>
          </a:prstGeom>
          <a:solidFill>
            <a:srgbClr val="2D3A4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331720" y="1508760"/>
            <a:ext cx="2286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Phoneme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800600" y="1508760"/>
            <a:ext cx="2743200" cy="621792"/>
          </a:xfrm>
          <a:prstGeom prst="rect">
            <a:avLst/>
          </a:prstGeom>
          <a:solidFill>
            <a:srgbClr val="2D3A4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46320" y="1508760"/>
            <a:ext cx="2651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Minimal pairs &amp; contrast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7635240" y="1508760"/>
            <a:ext cx="1280160" cy="621792"/>
          </a:xfrm>
          <a:prstGeom prst="rect">
            <a:avLst/>
          </a:prstGeom>
          <a:solidFill>
            <a:srgbClr val="2D3A4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80960" y="1508760"/>
            <a:ext cx="1188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1910s–30s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228600" y="2167128"/>
            <a:ext cx="1920240" cy="621792"/>
          </a:xfrm>
          <a:prstGeom prst="rect">
            <a:avLst/>
          </a:prstGeom>
          <a:solidFill>
            <a:srgbClr val="4A6FA5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74320" y="2167128"/>
            <a:ext cx="1828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Structural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2286000" y="2167128"/>
            <a:ext cx="2377440" cy="621792"/>
          </a:xfrm>
          <a:prstGeom prst="rect">
            <a:avLst/>
          </a:prstGeom>
          <a:solidFill>
            <a:srgbClr val="1F2D3D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331720" y="2167128"/>
            <a:ext cx="2286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Distribution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4800600" y="2167128"/>
            <a:ext cx="2743200" cy="621792"/>
          </a:xfrm>
          <a:prstGeom prst="rect">
            <a:avLst/>
          </a:prstGeom>
          <a:solidFill>
            <a:srgbClr val="1F2D3D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46320" y="2167128"/>
            <a:ext cx="2651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Complementary distribution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7635240" y="2167128"/>
            <a:ext cx="1280160" cy="621792"/>
          </a:xfrm>
          <a:prstGeom prst="rect">
            <a:avLst/>
          </a:prstGeom>
          <a:solidFill>
            <a:srgbClr val="1F2D3D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680960" y="2167128"/>
            <a:ext cx="1188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1930s–60s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228600" y="2825496"/>
            <a:ext cx="1920240" cy="621792"/>
          </a:xfrm>
          <a:prstGeom prst="rect">
            <a:avLst/>
          </a:prstGeom>
          <a:solidFill>
            <a:srgbClr val="7B2FBE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74320" y="2825496"/>
            <a:ext cx="1828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Generative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2286000" y="2825496"/>
            <a:ext cx="2377440" cy="621792"/>
          </a:xfrm>
          <a:prstGeom prst="rect">
            <a:avLst/>
          </a:prstGeom>
          <a:solidFill>
            <a:srgbClr val="2D3A4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331720" y="2825496"/>
            <a:ext cx="2286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Underlying Form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4800600" y="2825496"/>
            <a:ext cx="2743200" cy="621792"/>
          </a:xfrm>
          <a:prstGeom prst="rect">
            <a:avLst/>
          </a:prstGeom>
          <a:solidFill>
            <a:srgbClr val="2D3A4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46320" y="2825496"/>
            <a:ext cx="2651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Rules &amp; derivations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7635240" y="2825496"/>
            <a:ext cx="1280160" cy="621792"/>
          </a:xfrm>
          <a:prstGeom prst="rect">
            <a:avLst/>
          </a:prstGeom>
          <a:solidFill>
            <a:srgbClr val="2D3A4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680960" y="2825496"/>
            <a:ext cx="1188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1960s–90s</a:t>
            </a:r>
            <a:endParaRPr lang="en-US" sz="1300" dirty="0"/>
          </a:p>
        </p:txBody>
      </p:sp>
      <p:sp>
        <p:nvSpPr>
          <p:cNvPr id="37" name="Shape 35"/>
          <p:cNvSpPr/>
          <p:nvPr/>
        </p:nvSpPr>
        <p:spPr>
          <a:xfrm>
            <a:off x="228600" y="3483864"/>
            <a:ext cx="1920240" cy="621792"/>
          </a:xfrm>
          <a:prstGeom prst="rect">
            <a:avLst/>
          </a:prstGeom>
          <a:solidFill>
            <a:srgbClr val="FF6B6B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74320" y="3483864"/>
            <a:ext cx="1828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Optimality</a:t>
            </a:r>
            <a:endParaRPr lang="en-US" sz="1400" dirty="0"/>
          </a:p>
        </p:txBody>
      </p:sp>
      <p:sp>
        <p:nvSpPr>
          <p:cNvPr id="39" name="Shape 37"/>
          <p:cNvSpPr/>
          <p:nvPr/>
        </p:nvSpPr>
        <p:spPr>
          <a:xfrm>
            <a:off x="2286000" y="3483864"/>
            <a:ext cx="2377440" cy="621792"/>
          </a:xfrm>
          <a:prstGeom prst="rect">
            <a:avLst/>
          </a:prstGeom>
          <a:solidFill>
            <a:srgbClr val="1F2D3D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331720" y="3483864"/>
            <a:ext cx="2286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Candidates</a:t>
            </a:r>
            <a:endParaRPr lang="en-US" sz="1300" dirty="0"/>
          </a:p>
        </p:txBody>
      </p:sp>
      <p:sp>
        <p:nvSpPr>
          <p:cNvPr id="41" name="Shape 39"/>
          <p:cNvSpPr/>
          <p:nvPr/>
        </p:nvSpPr>
        <p:spPr>
          <a:xfrm>
            <a:off x="4800600" y="3483864"/>
            <a:ext cx="2743200" cy="621792"/>
          </a:xfrm>
          <a:prstGeom prst="rect">
            <a:avLst/>
          </a:prstGeom>
          <a:solidFill>
            <a:srgbClr val="1F2D3D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846320" y="3483864"/>
            <a:ext cx="2651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Ranked constraints</a:t>
            </a:r>
            <a:endParaRPr lang="en-US" sz="1300" dirty="0"/>
          </a:p>
        </p:txBody>
      </p:sp>
      <p:sp>
        <p:nvSpPr>
          <p:cNvPr id="43" name="Shape 41"/>
          <p:cNvSpPr/>
          <p:nvPr/>
        </p:nvSpPr>
        <p:spPr>
          <a:xfrm>
            <a:off x="7635240" y="3483864"/>
            <a:ext cx="1280160" cy="621792"/>
          </a:xfrm>
          <a:prstGeom prst="rect">
            <a:avLst/>
          </a:prstGeom>
          <a:solidFill>
            <a:srgbClr val="1F2D3D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680960" y="3483864"/>
            <a:ext cx="1188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1990s–</a:t>
            </a:r>
            <a:endParaRPr lang="en-US" sz="1300" dirty="0"/>
          </a:p>
        </p:txBody>
      </p:sp>
      <p:sp>
        <p:nvSpPr>
          <p:cNvPr id="45" name="Shape 43"/>
          <p:cNvSpPr/>
          <p:nvPr/>
        </p:nvSpPr>
        <p:spPr>
          <a:xfrm>
            <a:off x="228600" y="4142232"/>
            <a:ext cx="1920240" cy="621792"/>
          </a:xfrm>
          <a:prstGeom prst="rect">
            <a:avLst/>
          </a:prstGeom>
          <a:solidFill>
            <a:srgbClr val="06D6A0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274320" y="4142232"/>
            <a:ext cx="1828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1B2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Autosegmental</a:t>
            </a:r>
            <a:endParaRPr lang="en-US" sz="1400" dirty="0"/>
          </a:p>
        </p:txBody>
      </p:sp>
      <p:sp>
        <p:nvSpPr>
          <p:cNvPr id="47" name="Shape 45"/>
          <p:cNvSpPr/>
          <p:nvPr/>
        </p:nvSpPr>
        <p:spPr>
          <a:xfrm>
            <a:off x="2286000" y="4142232"/>
            <a:ext cx="2377440" cy="621792"/>
          </a:xfrm>
          <a:prstGeom prst="rect">
            <a:avLst/>
          </a:prstGeom>
          <a:solidFill>
            <a:srgbClr val="2D3A4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2331720" y="4142232"/>
            <a:ext cx="2286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Tiers</a:t>
            </a:r>
            <a:endParaRPr lang="en-US" sz="1300" dirty="0"/>
          </a:p>
        </p:txBody>
      </p:sp>
      <p:sp>
        <p:nvSpPr>
          <p:cNvPr id="49" name="Shape 47"/>
          <p:cNvSpPr/>
          <p:nvPr/>
        </p:nvSpPr>
        <p:spPr>
          <a:xfrm>
            <a:off x="4800600" y="4142232"/>
            <a:ext cx="2743200" cy="621792"/>
          </a:xfrm>
          <a:prstGeom prst="rect">
            <a:avLst/>
          </a:prstGeom>
          <a:solidFill>
            <a:srgbClr val="2D3A4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46320" y="4142232"/>
            <a:ext cx="2651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Spreading &amp; association</a:t>
            </a:r>
            <a:endParaRPr lang="en-US" sz="1300" dirty="0"/>
          </a:p>
        </p:txBody>
      </p:sp>
      <p:sp>
        <p:nvSpPr>
          <p:cNvPr id="51" name="Shape 49"/>
          <p:cNvSpPr/>
          <p:nvPr/>
        </p:nvSpPr>
        <p:spPr>
          <a:xfrm>
            <a:off x="7635240" y="4142232"/>
            <a:ext cx="1280160" cy="621792"/>
          </a:xfrm>
          <a:prstGeom prst="rect">
            <a:avLst/>
          </a:prstGeom>
          <a:solidFill>
            <a:srgbClr val="2D3A4A"/>
          </a:solidFill>
          <a:ln w="12700">
            <a:solidFill>
              <a:srgbClr val="0D1B2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680960" y="4142232"/>
            <a:ext cx="1188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AD3D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1976–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Phonological Theories</dc:title>
  <dc:subject>PptxGenJS Presentation</dc:subject>
  <dc:creator>PptxGenJS</dc:creator>
  <cp:lastModifiedBy>PptxGenJS</cp:lastModifiedBy>
  <cp:revision>1</cp:revision>
  <dcterms:created xsi:type="dcterms:W3CDTF">2026-05-19T18:33:55Z</dcterms:created>
  <dcterms:modified xsi:type="dcterms:W3CDTF">2026-05-19T18:33:55Z</dcterms:modified>
</cp:coreProperties>
</file>