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0" y="548640"/>
            <a:ext cx="3291840" cy="4114800"/>
          </a:xfrm>
          <a:prstGeom prst="rect">
            <a:avLst/>
          </a:prstGeom>
          <a:solidFill>
            <a:srgbClr val="F4F1EB"/>
          </a:solidFill>
          <a:ln w="12700">
            <a:solidFill>
              <a:srgbClr val="F4F1E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92240" y="777240"/>
            <a:ext cx="1371600" cy="1371600"/>
          </a:xfrm>
          <a:prstGeom prst="ellipse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0" y="2377440"/>
            <a:ext cx="731520" cy="731520"/>
          </a:xfrm>
          <a:prstGeom prst="ellipse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223760" y="2834640"/>
            <a:ext cx="1005840" cy="1005840"/>
          </a:xfrm>
          <a:prstGeom prst="ellipse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0" y="3566160"/>
            <a:ext cx="457200" cy="457200"/>
          </a:xfrm>
          <a:prstGeom prst="ellipse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28600"/>
            <a:ext cx="46634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400" dirty="0">
                <a:solidFill>
                  <a:srgbClr val="F4F1EB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PHONO-</a:t>
            </a:r>
            <a:endParaRPr lang="en-US" sz="7400" dirty="0"/>
          </a:p>
        </p:txBody>
      </p:sp>
      <p:sp>
        <p:nvSpPr>
          <p:cNvPr id="9" name="Text 7"/>
          <p:cNvSpPr/>
          <p:nvPr/>
        </p:nvSpPr>
        <p:spPr>
          <a:xfrm>
            <a:off x="320040" y="1572768"/>
            <a:ext cx="46634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400" dirty="0">
                <a:solidFill>
                  <a:srgbClr val="E6A817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TACTICS</a:t>
            </a:r>
            <a:endParaRPr lang="en-US" sz="7400" dirty="0"/>
          </a:p>
        </p:txBody>
      </p:sp>
      <p:sp>
        <p:nvSpPr>
          <p:cNvPr id="10" name="Shape 8"/>
          <p:cNvSpPr/>
          <p:nvPr/>
        </p:nvSpPr>
        <p:spPr>
          <a:xfrm>
            <a:off x="411480" y="3246120"/>
            <a:ext cx="4297680" cy="54864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3383280"/>
            <a:ext cx="4297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rules governing permissible sound sequences in English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11480" y="4480560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ENGLISH PHONOLOGY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0" cy="292608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0" y="0"/>
            <a:ext cx="2286000" cy="292608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0" y="0"/>
            <a:ext cx="2286000" cy="292608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0"/>
            <a:ext cx="2286000" cy="292608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438912"/>
            <a:ext cx="84124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8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CONCLUSION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005840"/>
            <a:ext cx="8229600" cy="3840480"/>
          </a:xfrm>
          <a:prstGeom prst="rect">
            <a:avLst/>
          </a:prstGeom>
          <a:solidFill>
            <a:srgbClr val="F4F1EB"/>
          </a:solidFill>
          <a:ln w="12700">
            <a:solidFill>
              <a:srgbClr val="F4F1EB"/>
            </a:solidFill>
            <a:prstDash val="solid"/>
          </a:ln>
          <a:effectLst>
            <a:outerShdw sx="100000" sy="100000" kx="0" ky="0" algn="bl" rotWithShape="0" blurRad="228600" dist="76200" dir="8700000">
              <a:srgbClr val="000000">
                <a:alpha val="1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005840"/>
            <a:ext cx="256032" cy="96012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965960"/>
            <a:ext cx="256032" cy="960120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2926080"/>
            <a:ext cx="256032" cy="960120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3886200"/>
            <a:ext cx="256032" cy="960120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1078992"/>
            <a:ext cx="7680960" cy="3694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Phonotactics</a:t>
            </a:r>
            <a:pPr algn="l" indent="0" marL="0">
              <a:buNone/>
            </a:pPr>
            <a:r>
              <a:rPr lang="en-US" sz="20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defines the rules governing permissible sound sequences in English — at the level of the </a:t>
            </a:r>
            <a:pPr algn="l" indent="0" marL="0">
              <a:buNone/>
            </a:pPr>
            <a:r>
              <a:rPr lang="en-US" sz="2000" b="1" i="1" dirty="0">
                <a:solidFill>
                  <a:srgbClr val="1B4F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pPr algn="l" indent="0" marL="0">
              <a:buNone/>
            </a:pPr>
            <a:r>
              <a:rPr lang="en-US" sz="20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the word, and beyond. The </a:t>
            </a:r>
            <a:pPr algn="l" indent="0" marL="0">
              <a:buNone/>
            </a:pPr>
            <a:r>
              <a:rPr lang="en-US" sz="2000" b="1" dirty="0">
                <a:solidFill>
                  <a:srgbClr val="E6A8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sonority sequencing principle</a:t>
            </a:r>
            <a:pPr algn="l" indent="0" marL="0">
              <a:buNone/>
            </a:pPr>
            <a:r>
              <a:rPr lang="en-US" sz="20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governs onset and coda shape, while positional constraints ban sounds like </a:t>
            </a:r>
            <a:pPr algn="l"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/ŋ/ in onsets</a:t>
            </a:r>
            <a:pPr algn="l" indent="0" marL="0">
              <a:buNone/>
            </a:pPr>
            <a:r>
              <a:rPr lang="en-US" sz="20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 </a:t>
            </a:r>
            <a:pPr algn="l"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/h/ in codas</a:t>
            </a:r>
            <a:pPr algn="l" indent="0" marL="0">
              <a:buNone/>
            </a:pPr>
            <a:r>
              <a:rPr lang="en-US" sz="20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These rules are deeply internalized — shaping how English speakers hear, produce, and adapt new words.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274320"/>
            <a:ext cx="3474720" cy="4572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0" dirty="0">
                <a:solidFill>
                  <a:srgbClr val="EDE8D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?</a:t>
            </a:r>
            <a:endParaRPr lang="en-US" sz="42000" dirty="0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WHAT IS PHONOTACTICS?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54864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  <a:effectLst>
            <a:outerShdw sx="100000" sy="100000" kx="0" ky="0" algn="bl" rotWithShape="0" blurRad="228600" dist="76200" dir="8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508760"/>
            <a:ext cx="512064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1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Phonotactics describes the RULES that determine which sequences of sounds are permitted — and which are forbidden — in a given language.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309360" y="1554480"/>
            <a:ext cx="566928" cy="566928"/>
          </a:xfrm>
          <a:prstGeom prst="ellipse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15544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B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★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995160" y="155448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Language-specific constraints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09360" y="2651760"/>
            <a:ext cx="566928" cy="566928"/>
          </a:xfrm>
          <a:prstGeom prst="ellipse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26517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B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★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995160" y="265176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at syllable &amp; word level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09360" y="3749040"/>
            <a:ext cx="566928" cy="566928"/>
          </a:xfrm>
          <a:prstGeom prst="ellipse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374904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B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★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995160" y="37490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possible vs. actual words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840480"/>
            <a:ext cx="8412480" cy="987552"/>
          </a:xfrm>
          <a:prstGeom prst="rect">
            <a:avLst/>
          </a:prstGeom>
          <a:solidFill>
            <a:srgbClr val="F5C5C2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913632"/>
            <a:ext cx="8046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"blick" is not English — but it COULD be.   "bnick" could NOT be. Phonotactics explains why.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F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THE SYLLABLE STRUCTURE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154680" y="1417320"/>
            <a:ext cx="5715000" cy="256032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154680" y="1188720"/>
            <a:ext cx="5715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6A8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RIME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25146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1B4FD8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691640"/>
            <a:ext cx="2514600" cy="658368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691640"/>
            <a:ext cx="2514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ONSET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66928" y="2423160"/>
            <a:ext cx="2295144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1B4F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str-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566928" y="3429000"/>
            <a:ext cx="229514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consonant(s)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200400" y="1691640"/>
            <a:ext cx="25146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3B2F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1691640"/>
            <a:ext cx="2514600" cy="658368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0" y="1691640"/>
            <a:ext cx="2514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NUCLEUS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310128" y="2423160"/>
            <a:ext cx="2295144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-e-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3310128" y="3429000"/>
            <a:ext cx="229514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 — obligatory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943600" y="1691640"/>
            <a:ext cx="25146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D8A7A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43600" y="1691640"/>
            <a:ext cx="2514600" cy="658368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0" y="1691640"/>
            <a:ext cx="2514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CODA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053328" y="2423160"/>
            <a:ext cx="2295144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-ngth</a:t>
            </a:r>
            <a:endParaRPr lang="en-US" sz="4800" dirty="0"/>
          </a:p>
        </p:txBody>
      </p:sp>
      <p:sp>
        <p:nvSpPr>
          <p:cNvPr id="20" name="Text 18"/>
          <p:cNvSpPr/>
          <p:nvPr/>
        </p:nvSpPr>
        <p:spPr>
          <a:xfrm>
            <a:off x="6053328" y="3429000"/>
            <a:ext cx="229514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consonant(s)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470916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"strength" = str + e + ngth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4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06240" y="0"/>
            <a:ext cx="4937760" cy="5143500"/>
          </a:xfrm>
          <a:prstGeom prst="rect">
            <a:avLst/>
          </a:prstGeom>
          <a:solidFill>
            <a:srgbClr val="F4F1EB"/>
          </a:solidFill>
          <a:ln w="12700">
            <a:solidFill>
              <a:srgbClr val="F4F1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2004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A8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3657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ONSET</a:t>
            </a:r>
            <a:endParaRPr lang="en-US" sz="5800" dirty="0"/>
          </a:p>
          <a:p>
            <a:pPr indent="0" marL="0">
              <a:buNone/>
            </a:pPr>
            <a:r>
              <a:rPr lang="en-US" sz="58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CLUSTERS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457200" y="301752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5D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 combinations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C5D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begin a syllable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480560" y="320040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PERMITTED PATTERNS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343400" y="960120"/>
            <a:ext cx="4526280" cy="694944"/>
          </a:xfrm>
          <a:prstGeom prst="rect">
            <a:avLst/>
          </a:prstGeom>
          <a:solidFill>
            <a:srgbClr val="EDE8D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343400" y="1124712"/>
            <a:ext cx="164592" cy="36576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45152" y="960120"/>
            <a:ext cx="1554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+ /l/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263640" y="960120"/>
            <a:ext cx="25420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play, blue, fly, glow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43400" y="1764792"/>
            <a:ext cx="4526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3400" y="1929384"/>
            <a:ext cx="164592" cy="365760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45152" y="1764792"/>
            <a:ext cx="1554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+ /r/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63640" y="1764792"/>
            <a:ext cx="25420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pray, break, free, grow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343400" y="2569464"/>
            <a:ext cx="4526280" cy="694944"/>
          </a:xfrm>
          <a:prstGeom prst="rect">
            <a:avLst/>
          </a:prstGeom>
          <a:solidFill>
            <a:srgbClr val="EDE8D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43400" y="2734056"/>
            <a:ext cx="164592" cy="365760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45152" y="2569464"/>
            <a:ext cx="1554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+ /w/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63640" y="2569464"/>
            <a:ext cx="25420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twin, dwell, swim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343400" y="3374136"/>
            <a:ext cx="4526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43400" y="3538728"/>
            <a:ext cx="164592" cy="365760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45152" y="3374136"/>
            <a:ext cx="1554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/s/ + C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263640" y="3374136"/>
            <a:ext cx="25420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spin, star, skin, slim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343400" y="4178808"/>
            <a:ext cx="4526280" cy="694944"/>
          </a:xfrm>
          <a:prstGeom prst="rect">
            <a:avLst/>
          </a:prstGeom>
          <a:solidFill>
            <a:srgbClr val="EDE8D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43400" y="4343400"/>
            <a:ext cx="164592" cy="365760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45152" y="4178808"/>
            <a:ext cx="1554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/s/ + CC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263640" y="4178808"/>
            <a:ext cx="25420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string, split, spray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343400" y="4645152"/>
            <a:ext cx="4526280" cy="438912"/>
          </a:xfrm>
          <a:prstGeom prst="rect">
            <a:avLst/>
          </a:prstGeom>
          <a:solidFill>
            <a:srgbClr val="F5C5C2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0560" y="4663440"/>
            <a:ext cx="4251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63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/bn-/, /dn-/, /tl-/ — forbidden in English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8412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CODA CLUSTERS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84124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 combinations at the END of a syllable — English allows very complex codas.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90195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0D8A7A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901952"/>
            <a:ext cx="1280160" cy="868680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90195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828800" y="190195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coda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337560" y="190195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"cat"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754880" y="190195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1B4FD8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901952"/>
            <a:ext cx="1280160" cy="868680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190195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-nd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126480" y="190195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Two-C coda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635240" y="190195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B4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"hand"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290779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A817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2907792"/>
            <a:ext cx="1280160" cy="868680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290779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-nts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828800" y="290779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Three-C coda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37560" y="290779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E6A8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"ants"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54880" y="290779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3B2F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2907792"/>
            <a:ext cx="1280160" cy="86868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290779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-mpts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126480" y="290779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Four-C coda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635240" y="290779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D63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"tempts"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57200" y="391363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1A1A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" y="3913632"/>
            <a:ext cx="1280160" cy="86868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91363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-ngths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1828800" y="391363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Five-C coda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337560" y="391363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"lengths"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754880" y="3913632"/>
            <a:ext cx="4023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0D8A7A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54880" y="3913632"/>
            <a:ext cx="1280160" cy="868680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0" y="3913632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-ksts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6126480" y="3913632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cluster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635240" y="3913632"/>
            <a:ext cx="1051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"texts"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57200" y="4709160"/>
            <a:ext cx="8412480" cy="347472"/>
          </a:xfrm>
          <a:prstGeom prst="rect">
            <a:avLst/>
          </a:prstGeom>
          <a:solidFill>
            <a:srgbClr val="F8E8BE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94360" y="4727448"/>
            <a:ext cx="8138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one of the most complex coda systems among the world's languages.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F4F1EB"/>
          </a:solidFill>
          <a:ln w="12700">
            <a:solidFill>
              <a:srgbClr val="F4F1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1097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74320"/>
            <a:ext cx="84124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PHONOTACTIC CONSTRAINTS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365760" y="1554480"/>
            <a:ext cx="2633472" cy="3337560"/>
          </a:xfrm>
          <a:prstGeom prst="rect">
            <a:avLst/>
          </a:prstGeom>
          <a:solidFill>
            <a:srgbClr val="F4F1EB"/>
          </a:solidFill>
          <a:ln w="12700">
            <a:solidFill>
              <a:srgbClr val="D63B2F"/>
            </a:solidFill>
            <a:prstDash val="solid"/>
          </a:ln>
          <a:effectLst>
            <a:outerShdw sx="100000" sy="100000" kx="0" ky="0" algn="bl" rotWithShape="0" blurRad="228600" dist="76200" dir="87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554480"/>
            <a:ext cx="2633472" cy="68580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54480"/>
            <a:ext cx="2633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SONORITY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SEQUENCING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93776" y="2331720"/>
            <a:ext cx="23774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Consonants in an onset must rise in sonority toward the vowel; in a coda they must fall.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93776" y="4224528"/>
            <a:ext cx="2377440" cy="502920"/>
          </a:xfrm>
          <a:prstGeom prst="rect">
            <a:avLst/>
          </a:prstGeom>
          <a:solidFill>
            <a:srgbClr val="F5C5C2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0352" y="4242816"/>
            <a:ext cx="2304288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/str-/ ✓   (s &lt; t &lt; r)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00400" y="1554480"/>
            <a:ext cx="2633472" cy="3337560"/>
          </a:xfrm>
          <a:prstGeom prst="rect">
            <a:avLst/>
          </a:prstGeom>
          <a:solidFill>
            <a:srgbClr val="F4F1EB"/>
          </a:solidFill>
          <a:ln w="12700">
            <a:solidFill>
              <a:srgbClr val="E6A817"/>
            </a:solidFill>
            <a:prstDash val="solid"/>
          </a:ln>
          <a:effectLst>
            <a:outerShdw sx="100000" sy="100000" kx="0" ky="0" algn="bl" rotWithShape="0" blurRad="228600" dist="76200" dir="870000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1554480"/>
            <a:ext cx="2633472" cy="685800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0" y="1554480"/>
            <a:ext cx="2633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OBLIGATORY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NUCLEUS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28416" y="2331720"/>
            <a:ext cx="23774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syllable must have a vowel (or syllabic sonorant) at its centre. No vowel = no syllable.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328416" y="4224528"/>
            <a:ext cx="2377440" cy="502920"/>
          </a:xfrm>
          <a:prstGeom prst="rect">
            <a:avLst/>
          </a:prstGeom>
          <a:solidFill>
            <a:srgbClr val="F8E8BE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64992" y="4242816"/>
            <a:ext cx="2304288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"btn" impossible as one syllable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035040" y="1554480"/>
            <a:ext cx="2633472" cy="3337560"/>
          </a:xfrm>
          <a:prstGeom prst="rect">
            <a:avLst/>
          </a:prstGeom>
          <a:solidFill>
            <a:srgbClr val="F4F1EB"/>
          </a:solidFill>
          <a:ln w="12700">
            <a:solidFill>
              <a:srgbClr val="0D8A7A"/>
            </a:solidFill>
            <a:prstDash val="solid"/>
          </a:ln>
          <a:effectLst>
            <a:outerShdw sx="100000" sy="100000" kx="0" ky="0" algn="bl" rotWithShape="0" blurRad="228600" dist="76200" dir="8700000">
              <a:srgbClr val="00000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35040" y="1554480"/>
            <a:ext cx="2633472" cy="685800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35040" y="1554480"/>
            <a:ext cx="2633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EDGE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CONSTRAINTS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163056" y="2331720"/>
            <a:ext cx="23774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 sounds are banned at specific positions — /ŋ/ never appears in onset; /h/ never in coda.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163056" y="4224528"/>
            <a:ext cx="2377440" cy="502920"/>
          </a:xfrm>
          <a:prstGeom prst="rect">
            <a:avLst/>
          </a:prstGeom>
          <a:solidFill>
            <a:srgbClr val="C2E8E3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99632" y="4242816"/>
            <a:ext cx="2304288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/ŋ-/ ✗   /-h/ ✗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A8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475488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POSSIBLE vs. IMPOSSIBLE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3840480" cy="566928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37160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✓  PHONOTACTICALLY POSSIBLE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3840480" cy="521208"/>
          </a:xfrm>
          <a:prstGeom prst="rect">
            <a:avLst/>
          </a:prstGeom>
          <a:solidFill>
            <a:srgbClr val="C2E8E3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2011680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"blick"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011680" y="2011680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bl- onset, valid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2596896"/>
            <a:ext cx="384048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2596896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"smeet"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011680" y="2596896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sm- onset, -t coda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3182112"/>
            <a:ext cx="3840480" cy="521208"/>
          </a:xfrm>
          <a:prstGeom prst="rect">
            <a:avLst/>
          </a:prstGeom>
          <a:solidFill>
            <a:srgbClr val="C2E8E3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3182112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"prand"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2011680" y="3182112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pr- onset, -nd coda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767328"/>
            <a:ext cx="384048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3767328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"flob"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2011680" y="3767328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fl- onset, valid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4352544"/>
            <a:ext cx="3840480" cy="521208"/>
          </a:xfrm>
          <a:prstGeom prst="rect">
            <a:avLst/>
          </a:prstGeom>
          <a:solidFill>
            <a:srgbClr val="C2E8E3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4360" y="4352544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8A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"grups"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2011680" y="4352544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gr- onset, -ps coda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846320" y="1371600"/>
            <a:ext cx="3840480" cy="566928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0" y="137160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✗  PHONOTACTICALLY IMPOSSIBLE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846320" y="2011680"/>
            <a:ext cx="3840480" cy="521208"/>
          </a:xfrm>
          <a:prstGeom prst="rect">
            <a:avLst/>
          </a:prstGeom>
          <a:solidFill>
            <a:srgbClr val="F5C5C2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83480" y="2011680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"bnick"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400800" y="2011680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bn- onset: illegal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846320" y="2596896"/>
            <a:ext cx="384048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83480" y="2596896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"dlop"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6400800" y="2596896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dl- onset: illegal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846320" y="3182112"/>
            <a:ext cx="3840480" cy="521208"/>
          </a:xfrm>
          <a:prstGeom prst="rect">
            <a:avLst/>
          </a:prstGeom>
          <a:solidFill>
            <a:srgbClr val="F5C5C2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83480" y="3182112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"ngat"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6400800" y="3182112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/ŋ/ can't begin word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846320" y="3767328"/>
            <a:ext cx="384048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83480" y="3767328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"tlot"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6400800" y="3767328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tl- onset: illegal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846320" y="4352544"/>
            <a:ext cx="3840480" cy="521208"/>
          </a:xfrm>
          <a:prstGeom prst="rect">
            <a:avLst/>
          </a:prstGeom>
          <a:solidFill>
            <a:srgbClr val="F5C5C2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83480" y="4352544"/>
            <a:ext cx="1371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"pfun"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6400800" y="4352544"/>
            <a:ext cx="21945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pf- onset: illegal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4480560" y="1371600"/>
            <a:ext cx="182880" cy="347472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63B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4F1EB"/>
          </a:solidFill>
          <a:ln w="12700">
            <a:solidFill>
              <a:srgbClr val="F4F1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20040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A8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20040" y="777240"/>
            <a:ext cx="30175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SONORITY</a:t>
            </a:r>
            <a:endParaRPr lang="en-US" sz="4400" dirty="0"/>
          </a:p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SEQUENCING</a:t>
            </a:r>
            <a:endParaRPr lang="en-US" sz="4400" dirty="0"/>
          </a:p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PRINCIPLE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320040" y="3749040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dirty="0">
                <a:solidFill>
                  <a:srgbClr val="E6A817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SSP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3703320" y="32004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63B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PRINCIPLE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703320" y="82296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syllable, sonority must RISE toward the vowel and FALL away from it.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749040" y="2011680"/>
            <a:ext cx="822960" cy="2103120"/>
          </a:xfrm>
          <a:prstGeom prst="rect">
            <a:avLst/>
          </a:prstGeom>
          <a:solidFill>
            <a:srgbClr val="D63B2F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94176" y="4151376"/>
            <a:ext cx="93268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73168" y="2432304"/>
            <a:ext cx="822960" cy="1682496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18304" y="4151376"/>
            <a:ext cx="93268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Glides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797296" y="2852928"/>
            <a:ext cx="822960" cy="1261872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42432" y="4151376"/>
            <a:ext cx="93268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821424" y="3273552"/>
            <a:ext cx="822960" cy="841248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66560" y="4151376"/>
            <a:ext cx="93268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Nasals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845552" y="3694176"/>
            <a:ext cx="822960" cy="420624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90688" y="4151376"/>
            <a:ext cx="93268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Obstruents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703320" y="1737360"/>
            <a:ext cx="5212080" cy="804672"/>
          </a:xfrm>
          <a:prstGeom prst="rect">
            <a:avLst/>
          </a:prstGeom>
          <a:solidFill>
            <a:srgbClr val="F5C5C2"/>
          </a:solidFill>
          <a:ln w="12700">
            <a:solidFill>
              <a:srgbClr val="D63B2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94760" y="1792224"/>
            <a:ext cx="5029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"spring": /s/ &lt; /p/ &lt; /r/ &lt; /ɪ/ &gt; /ŋ/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3703320" y="2578608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sonority rises to vowel, then falls — perfectly valid!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F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475488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REAL-WORLD APPLICATIONS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2633472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B4FD8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417320"/>
            <a:ext cx="2633472" cy="804672"/>
          </a:xfrm>
          <a:prstGeom prst="rect">
            <a:avLst/>
          </a:prstGeom>
          <a:solidFill>
            <a:srgbClr val="1B4FD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417320"/>
            <a:ext cx="26334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LOANWORD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ADAPTATION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85216" y="2304288"/>
            <a:ext cx="2377440" cy="1572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words with illegal clusters are adapted to fit English phonotactics via vowel insertion (epenthesis).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85216" y="3950208"/>
            <a:ext cx="2377440" cy="749808"/>
          </a:xfrm>
          <a:prstGeom prst="rect">
            <a:avLst/>
          </a:prstGeom>
          <a:solidFill>
            <a:srgbClr val="C5D4F8"/>
          </a:solidFill>
          <a:ln w="12700">
            <a:solidFill>
              <a:srgbClr val="1B4F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1792" y="3977640"/>
            <a:ext cx="2304288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Japanese: "sutoraiku"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← English "strike" /straɪk/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46120" y="1417320"/>
            <a:ext cx="2633472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6A817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46120" y="1417320"/>
            <a:ext cx="2633472" cy="804672"/>
          </a:xfrm>
          <a:prstGeom prst="rect">
            <a:avLst/>
          </a:prstGeom>
          <a:solidFill>
            <a:srgbClr val="E6A817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1417320"/>
            <a:ext cx="26334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LANGUAGE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ACQUISITION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74136" y="2304288"/>
            <a:ext cx="2377440" cy="1572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learn phonotactic rules early. They simplify illegal clusters before mastering them.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374136" y="3950208"/>
            <a:ext cx="2377440" cy="749808"/>
          </a:xfrm>
          <a:prstGeom prst="rect">
            <a:avLst/>
          </a:prstGeom>
          <a:solidFill>
            <a:srgbClr val="F8E8BE"/>
          </a:solidFill>
          <a:ln w="12700">
            <a:solidFill>
              <a:srgbClr val="E6A8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10712" y="3977640"/>
            <a:ext cx="2304288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"truck" → "tuck"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"spoon" → "poon"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35040" y="1417320"/>
            <a:ext cx="2633472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D8A7A"/>
            </a:solidFill>
            <a:prstDash val="solid"/>
          </a:ln>
          <a:effectLst>
            <a:outerShdw sx="100000" sy="100000" kx="0" ky="0" algn="bl" rotWithShape="0" blurRad="101600" dist="38100" dir="870000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35040" y="1417320"/>
            <a:ext cx="2633472" cy="804672"/>
          </a:xfrm>
          <a:prstGeom prst="rect">
            <a:avLst/>
          </a:prstGeom>
          <a:solidFill>
            <a:srgbClr val="0D8A7A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1417320"/>
            <a:ext cx="26334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L2 LEARNING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&amp; ACCENT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163056" y="2304288"/>
            <a:ext cx="2377440" cy="1572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 speakers transfer phonotactics from their L1, inserting vowels to break up unfamiliar clusters.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163056" y="3950208"/>
            <a:ext cx="2377440" cy="749808"/>
          </a:xfrm>
          <a:prstGeom prst="rect">
            <a:avLst/>
          </a:prstGeom>
          <a:solidFill>
            <a:srgbClr val="C2E8E3"/>
          </a:solidFill>
          <a:ln w="12700">
            <a:solidFill>
              <a:srgbClr val="0D8A7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99632" y="3977640"/>
            <a:ext cx="2304288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"school" [əskuːl]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← Spanish L1 transfer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Phonotactics</dc:title>
  <dc:subject>PptxGenJS Presentation</dc:subject>
  <dc:creator>PptxGenJS</dc:creator>
  <cp:lastModifiedBy>PptxGenJS</cp:lastModifiedBy>
  <cp:revision>1</cp:revision>
  <dcterms:created xsi:type="dcterms:W3CDTF">2026-05-19T23:43:38Z</dcterms:created>
  <dcterms:modified xsi:type="dcterms:W3CDTF">2026-05-19T23:43:38Z</dcterms:modified>
</cp:coreProperties>
</file>