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210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4315968"/>
            <a:ext cx="9144000" cy="256032"/>
          </a:xfrm>
          <a:prstGeom prst="rect">
            <a:avLst/>
          </a:prstGeom>
          <a:solidFill>
            <a:srgbClr val="F5E642"/>
          </a:solidFill>
          <a:ln w="12700">
            <a:solidFill>
              <a:srgbClr val="F5E64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92608" cy="5143500"/>
          </a:xfrm>
          <a:prstGeom prst="rect">
            <a:avLst/>
          </a:prstGeom>
          <a:solidFill>
            <a:srgbClr val="E8327C"/>
          </a:solidFill>
          <a:ln w="12700">
            <a:solidFill>
              <a:srgbClr val="E8327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0"/>
            <a:ext cx="1097280" cy="5143500"/>
          </a:xfrm>
          <a:prstGeom prst="rect">
            <a:avLst/>
          </a:prstGeom>
          <a:solidFill>
            <a:srgbClr val="2ECBDA">
              <a:alpha val="15000"/>
            </a:srgbClr>
          </a:solidFill>
          <a:ln w="12700">
            <a:solidFill>
              <a:srgbClr val="2ECBDA">
                <a:alpha val="1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138160" y="201168"/>
            <a:ext cx="347472" cy="347472"/>
          </a:xfrm>
          <a:prstGeom prst="rect">
            <a:avLst/>
          </a:prstGeom>
          <a:solidFill>
            <a:srgbClr val="F5E642"/>
          </a:solidFill>
          <a:ln w="12700">
            <a:solidFill>
              <a:srgbClr val="F5E64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549640" y="201168"/>
            <a:ext cx="347472" cy="347472"/>
          </a:xfrm>
          <a:prstGeom prst="rect">
            <a:avLst/>
          </a:prstGeom>
          <a:solidFill>
            <a:srgbClr val="E8327C"/>
          </a:solidFill>
          <a:ln w="12700">
            <a:solidFill>
              <a:srgbClr val="E8327C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138160" y="621792"/>
            <a:ext cx="347472" cy="347472"/>
          </a:xfrm>
          <a:prstGeom prst="rect">
            <a:avLst/>
          </a:prstGeom>
          <a:solidFill>
            <a:srgbClr val="2ECBDA"/>
          </a:solidFill>
          <a:ln w="12700">
            <a:solidFill>
              <a:srgbClr val="2ECBDA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549640" y="621792"/>
            <a:ext cx="347472" cy="347472"/>
          </a:xfrm>
          <a:prstGeom prst="rect">
            <a:avLst/>
          </a:prstGeom>
          <a:solidFill>
            <a:srgbClr val="7B5EA7"/>
          </a:solidFill>
          <a:ln w="12700">
            <a:solidFill>
              <a:srgbClr val="7B5EA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347472"/>
            <a:ext cx="7315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900" kern="0" dirty="0">
                <a:solidFill>
                  <a:srgbClr val="7A7A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ENGLISH PHONOLOGY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02920" y="749808"/>
            <a:ext cx="77724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PROSODIC</a:t>
            </a:r>
            <a:endParaRPr lang="en-US" sz="9200" dirty="0"/>
          </a:p>
        </p:txBody>
      </p:sp>
      <p:sp>
        <p:nvSpPr>
          <p:cNvPr id="11" name="Text 9"/>
          <p:cNvSpPr/>
          <p:nvPr/>
        </p:nvSpPr>
        <p:spPr>
          <a:xfrm>
            <a:off x="502920" y="2011680"/>
            <a:ext cx="77724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F5E6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FEATURES</a:t>
            </a:r>
            <a:endParaRPr lang="en-US" sz="5200" dirty="0"/>
          </a:p>
        </p:txBody>
      </p:sp>
      <p:sp>
        <p:nvSpPr>
          <p:cNvPr id="12" name="Text 10"/>
          <p:cNvSpPr/>
          <p:nvPr/>
        </p:nvSpPr>
        <p:spPr>
          <a:xfrm>
            <a:off x="502920" y="288036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spc="200" kern="0" dirty="0">
                <a:solidFill>
                  <a:srgbClr val="B8A9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Stress  ·  Rhythm  ·  Intonation  ·  Tone  ·  Length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0" y="4709160"/>
            <a:ext cx="9144000" cy="434340"/>
          </a:xfrm>
          <a:prstGeom prst="rect">
            <a:avLst/>
          </a:prstGeom>
          <a:solidFill>
            <a:srgbClr val="1F1D40"/>
          </a:solidFill>
          <a:ln w="12700">
            <a:solidFill>
              <a:srgbClr val="1F1D4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02920" y="4709160"/>
            <a:ext cx="8229600" cy="4343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8A9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the English Language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210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" cy="256032"/>
          </a:xfrm>
          <a:prstGeom prst="rect">
            <a:avLst/>
          </a:prstGeom>
          <a:solidFill>
            <a:srgbClr val="E8327C"/>
          </a:solidFill>
          <a:ln w="12700">
            <a:solidFill>
              <a:srgbClr val="E8327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828800" y="0"/>
            <a:ext cx="1828800" cy="256032"/>
          </a:xfrm>
          <a:prstGeom prst="rect">
            <a:avLst/>
          </a:prstGeom>
          <a:solidFill>
            <a:srgbClr val="F5E642"/>
          </a:solidFill>
          <a:ln w="12700">
            <a:solidFill>
              <a:srgbClr val="F5E642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657600" y="0"/>
            <a:ext cx="1828800" cy="256032"/>
          </a:xfrm>
          <a:prstGeom prst="rect">
            <a:avLst/>
          </a:prstGeom>
          <a:solidFill>
            <a:srgbClr val="2ECBDA"/>
          </a:solidFill>
          <a:ln w="12700">
            <a:solidFill>
              <a:srgbClr val="2ECBD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0" y="0"/>
            <a:ext cx="1828800" cy="256032"/>
          </a:xfrm>
          <a:prstGeom prst="rect">
            <a:avLst/>
          </a:prstGeom>
          <a:solidFill>
            <a:srgbClr val="7B5EA7"/>
          </a:solidFill>
          <a:ln w="12700">
            <a:solidFill>
              <a:srgbClr val="7B5EA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315200" y="0"/>
            <a:ext cx="1828800" cy="256032"/>
          </a:xfrm>
          <a:prstGeom prst="rect">
            <a:avLst/>
          </a:prstGeom>
          <a:solidFill>
            <a:srgbClr val="B5E853"/>
          </a:solidFill>
          <a:ln w="12700">
            <a:solidFill>
              <a:srgbClr val="B5E85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65760" y="384048"/>
            <a:ext cx="8412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spc="1000" kern="0" dirty="0">
                <a:solidFill>
                  <a:srgbClr val="7A7A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47472" y="960120"/>
            <a:ext cx="8449056" cy="3840480"/>
          </a:xfrm>
          <a:prstGeom prst="rect">
            <a:avLst/>
          </a:prstGeom>
          <a:solidFill>
            <a:srgbClr val="0E0C2E"/>
          </a:solidFill>
          <a:ln w="12700">
            <a:solidFill>
              <a:srgbClr val="7B5EA7"/>
            </a:solidFill>
            <a:prstDash val="solid"/>
          </a:ln>
          <a:effectLst>
            <a:outerShdw sx="100000" sy="100000" kx="0" ky="0" algn="bl" rotWithShape="0" blurRad="152400" dist="50800" dir="8100000">
              <a:srgbClr val="000000">
                <a:alpha val="3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347472" y="960120"/>
            <a:ext cx="201168" cy="768096"/>
          </a:xfrm>
          <a:prstGeom prst="rect">
            <a:avLst/>
          </a:prstGeom>
          <a:solidFill>
            <a:srgbClr val="E8327C"/>
          </a:solidFill>
          <a:ln w="12700">
            <a:solidFill>
              <a:srgbClr val="E8327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47472" y="1728216"/>
            <a:ext cx="201168" cy="768096"/>
          </a:xfrm>
          <a:prstGeom prst="rect">
            <a:avLst/>
          </a:prstGeom>
          <a:solidFill>
            <a:srgbClr val="F5E642"/>
          </a:solidFill>
          <a:ln w="12700">
            <a:solidFill>
              <a:srgbClr val="F5E642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47472" y="2496312"/>
            <a:ext cx="201168" cy="768096"/>
          </a:xfrm>
          <a:prstGeom prst="rect">
            <a:avLst/>
          </a:prstGeom>
          <a:solidFill>
            <a:srgbClr val="2ECBDA"/>
          </a:solidFill>
          <a:ln w="12700">
            <a:solidFill>
              <a:srgbClr val="2ECBDA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47472" y="3264408"/>
            <a:ext cx="201168" cy="768096"/>
          </a:xfrm>
          <a:prstGeom prst="rect">
            <a:avLst/>
          </a:prstGeom>
          <a:solidFill>
            <a:srgbClr val="7B5EA7"/>
          </a:solidFill>
          <a:ln w="12700">
            <a:solidFill>
              <a:srgbClr val="7B5EA7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47472" y="4032504"/>
            <a:ext cx="201168" cy="768096"/>
          </a:xfrm>
          <a:prstGeom prst="rect">
            <a:avLst/>
          </a:prstGeom>
          <a:solidFill>
            <a:srgbClr val="B5E853"/>
          </a:solidFill>
          <a:ln w="12700">
            <a:solidFill>
              <a:srgbClr val="B5E85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85800" y="1024128"/>
            <a:ext cx="7955280" cy="37124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E8327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Prosodic features</a:t>
            </a:r>
            <a:pPr algn="ctr" indent="0" marL="0">
              <a:buNone/>
            </a:pPr>
            <a:r>
              <a:rPr lang="en-US" sz="2000" dirty="0">
                <a:solidFill>
                  <a:srgbClr val="F0EE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— stress, rhythm, intonation, pitch, and length — operate </a:t>
            </a:r>
            <a:pPr algn="ctr" indent="0" marL="0">
              <a:buNone/>
            </a:pPr>
            <a:r>
              <a:rPr lang="en-US" sz="2000" b="1" i="1" dirty="0">
                <a:solidFill>
                  <a:srgbClr val="2ECBD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above the level of individual sounds</a:t>
            </a:r>
            <a:pPr algn="ctr" indent="0" marL="0">
              <a:buNone/>
            </a:pPr>
            <a:r>
              <a:rPr lang="en-US" sz="2000" dirty="0">
                <a:solidFill>
                  <a:srgbClr val="F0EE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. English is a </a:t>
            </a:r>
            <a:pPr algn="ctr" indent="0" marL="0">
              <a:buNone/>
            </a:pPr>
            <a:r>
              <a:rPr lang="en-US" sz="2000" b="1" dirty="0">
                <a:solidFill>
                  <a:srgbClr val="F5E6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stress-timed</a:t>
            </a:r>
            <a:pPr algn="ctr" indent="0" marL="0">
              <a:buNone/>
            </a:pPr>
            <a:r>
              <a:rPr lang="en-US" sz="2000" dirty="0">
                <a:solidFill>
                  <a:srgbClr val="F0EE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language whose </a:t>
            </a:r>
            <a:pPr algn="ctr" indent="0" marL="0">
              <a:buNone/>
            </a:pPr>
            <a:r>
              <a:rPr lang="en-US" sz="2000" b="1" dirty="0">
                <a:solidFill>
                  <a:srgbClr val="2ECBD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intonation</a:t>
            </a:r>
            <a:pPr algn="ctr" indent="0" marL="0">
              <a:buNone/>
            </a:pPr>
            <a:r>
              <a:rPr lang="en-US" sz="2000" dirty="0">
                <a:solidFill>
                  <a:srgbClr val="F0EE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encodes meaning, attitude, and discourse structure. In connected speech, prosodic processes such as </a:t>
            </a:r>
            <a:pPr algn="ctr" indent="0" marL="0">
              <a:buNone/>
            </a:pPr>
            <a:r>
              <a:rPr lang="en-US" sz="2000" b="1" dirty="0">
                <a:solidFill>
                  <a:srgbClr val="B5E85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assimilation, elision, and weak forms</a:t>
            </a:r>
            <a:pPr algn="ctr" indent="0" marL="0">
              <a:buNone/>
            </a:pPr>
            <a:r>
              <a:rPr lang="en-US" sz="2000" dirty="0">
                <a:solidFill>
                  <a:srgbClr val="F0EE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shape the natural rhythm of the language — making prosody essential to fluency and comprehension.</a:t>
            </a:r>
            <a:endParaRPr lang="en-US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210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87552"/>
          </a:xfrm>
          <a:prstGeom prst="rect">
            <a:avLst/>
          </a:prstGeom>
          <a:solidFill>
            <a:srgbClr val="E8327C"/>
          </a:solidFill>
          <a:ln w="12700">
            <a:solidFill>
              <a:srgbClr val="E8327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84048" y="91440"/>
            <a:ext cx="832104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WHAT ARE PROSODIC FEATURES?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347472" y="1078992"/>
            <a:ext cx="8449056" cy="1389888"/>
          </a:xfrm>
          <a:prstGeom prst="rect">
            <a:avLst/>
          </a:prstGeom>
          <a:solidFill>
            <a:srgbClr val="1A1850"/>
          </a:solidFill>
          <a:ln w="12700">
            <a:solidFill>
              <a:srgbClr val="F5E642"/>
            </a:solidFill>
            <a:prstDash val="solid"/>
          </a:ln>
          <a:effectLst>
            <a:outerShdw sx="100000" sy="100000" kx="0" ky="0" algn="bl" rotWithShape="0" blurRad="152400" dist="50800" dir="8100000">
              <a:srgbClr val="000000">
                <a:alpha val="3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548640" y="1170432"/>
            <a:ext cx="8046720" cy="12070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i="1" dirty="0">
                <a:solidFill>
                  <a:srgbClr val="F0EE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Prosodic (suprasegmental) features extend over more than one segment — they shape the melody, rhythm, and prominence of spoken English.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347472" y="2651760"/>
            <a:ext cx="1591056" cy="621792"/>
          </a:xfrm>
          <a:prstGeom prst="rect">
            <a:avLst/>
          </a:prstGeom>
          <a:solidFill>
            <a:srgbClr val="E8327C"/>
          </a:solidFill>
          <a:ln w="12700">
            <a:solidFill>
              <a:srgbClr val="E8327C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20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347472" y="2651760"/>
            <a:ext cx="1591056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STRESS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2048256" y="2651760"/>
            <a:ext cx="1591056" cy="621792"/>
          </a:xfrm>
          <a:prstGeom prst="rect">
            <a:avLst/>
          </a:prstGeom>
          <a:solidFill>
            <a:srgbClr val="F5E642"/>
          </a:solidFill>
          <a:ln w="12700">
            <a:solidFill>
              <a:srgbClr val="F5E642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2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2048256" y="2651760"/>
            <a:ext cx="1591056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12103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RHYTHM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3749040" y="2651760"/>
            <a:ext cx="1591056" cy="621792"/>
          </a:xfrm>
          <a:prstGeom prst="rect">
            <a:avLst/>
          </a:prstGeom>
          <a:solidFill>
            <a:srgbClr val="2ECBDA"/>
          </a:solidFill>
          <a:ln w="12700">
            <a:solidFill>
              <a:srgbClr val="2ECBDA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2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3749040" y="2651760"/>
            <a:ext cx="1591056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INTONATION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5449824" y="2651760"/>
            <a:ext cx="1591056" cy="621792"/>
          </a:xfrm>
          <a:prstGeom prst="rect">
            <a:avLst/>
          </a:prstGeom>
          <a:solidFill>
            <a:srgbClr val="7B5EA7"/>
          </a:solidFill>
          <a:ln w="12700">
            <a:solidFill>
              <a:srgbClr val="7B5EA7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2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5449824" y="2651760"/>
            <a:ext cx="1591056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TONE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7150608" y="2651760"/>
            <a:ext cx="1591056" cy="621792"/>
          </a:xfrm>
          <a:prstGeom prst="rect">
            <a:avLst/>
          </a:prstGeom>
          <a:solidFill>
            <a:srgbClr val="B5E853"/>
          </a:solidFill>
          <a:ln w="12700">
            <a:solidFill>
              <a:srgbClr val="B5E853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20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7150608" y="2651760"/>
            <a:ext cx="1591056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12103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LENGTH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347472" y="3401568"/>
            <a:ext cx="8449056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B8A9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Unlike individual phonemes, prosodic features are realized across syllables, words, and entire utterances.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210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87552"/>
          </a:xfrm>
          <a:prstGeom prst="rect">
            <a:avLst/>
          </a:prstGeom>
          <a:solidFill>
            <a:srgbClr val="1A1850"/>
          </a:solidFill>
          <a:ln w="12700">
            <a:solidFill>
              <a:srgbClr val="1A18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92608" cy="987552"/>
          </a:xfrm>
          <a:prstGeom prst="rect">
            <a:avLst/>
          </a:prstGeom>
          <a:solidFill>
            <a:srgbClr val="E8327C"/>
          </a:solidFill>
          <a:ln w="12700">
            <a:solidFill>
              <a:srgbClr val="E8327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75488" y="91440"/>
            <a:ext cx="82296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E8327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STRESS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347472" y="1060704"/>
            <a:ext cx="8449056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i="1" dirty="0">
                <a:solidFill>
                  <a:srgbClr val="B8A9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prominence given to a syllable through pitch, loudness, and duration.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347472" y="1609344"/>
            <a:ext cx="3977640" cy="3200400"/>
          </a:xfrm>
          <a:prstGeom prst="rect">
            <a:avLst/>
          </a:prstGeom>
          <a:solidFill>
            <a:srgbClr val="0E0C2E"/>
          </a:solidFill>
          <a:ln w="12700">
            <a:solidFill>
              <a:srgbClr val="E8327C"/>
            </a:solidFill>
            <a:prstDash val="solid"/>
          </a:ln>
          <a:effectLst>
            <a:outerShdw sx="100000" sy="100000" kx="0" ky="0" algn="bl" rotWithShape="0" blurRad="152400" dist="50800" dir="8100000">
              <a:srgbClr val="000000">
                <a:alpha val="3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47472" y="1609344"/>
            <a:ext cx="3977640" cy="502920"/>
          </a:xfrm>
          <a:prstGeom prst="rect">
            <a:avLst/>
          </a:prstGeom>
          <a:solidFill>
            <a:srgbClr val="E8327C"/>
          </a:solidFill>
          <a:ln w="12700">
            <a:solidFill>
              <a:srgbClr val="E8327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" y="1609344"/>
            <a:ext cx="39776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WORD STRESS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457200" y="2212848"/>
            <a:ext cx="3749040" cy="530352"/>
          </a:xfrm>
          <a:prstGeom prst="rect">
            <a:avLst/>
          </a:prstGeom>
          <a:solidFill>
            <a:srgbClr val="1A1850"/>
          </a:solidFill>
          <a:ln w="12700">
            <a:solidFill>
              <a:srgbClr val="2A286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30352" y="2212848"/>
            <a:ext cx="219456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5E6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ˈpresent (n.)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2743200" y="2212848"/>
            <a:ext cx="13716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7A7A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noun — stress on 1st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57200" y="2834640"/>
            <a:ext cx="3749040" cy="530352"/>
          </a:xfrm>
          <a:prstGeom prst="rect">
            <a:avLst/>
          </a:prstGeom>
          <a:solidFill>
            <a:srgbClr val="12103A"/>
          </a:solidFill>
          <a:ln w="12700">
            <a:solidFill>
              <a:srgbClr val="2A286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30352" y="2834640"/>
            <a:ext cx="219456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5E6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preˈsent (v.)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2743200" y="2834640"/>
            <a:ext cx="13716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7A7A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verb — stress on 2nd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57200" y="3456432"/>
            <a:ext cx="3749040" cy="530352"/>
          </a:xfrm>
          <a:prstGeom prst="rect">
            <a:avLst/>
          </a:prstGeom>
          <a:solidFill>
            <a:srgbClr val="1A1850"/>
          </a:solidFill>
          <a:ln w="12700">
            <a:solidFill>
              <a:srgbClr val="2A286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30352" y="3456432"/>
            <a:ext cx="219456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5E6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ˈrecord (n.)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2743200" y="3456432"/>
            <a:ext cx="13716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7A7A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noun — stress on 1st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57200" y="4078224"/>
            <a:ext cx="3749040" cy="530352"/>
          </a:xfrm>
          <a:prstGeom prst="rect">
            <a:avLst/>
          </a:prstGeom>
          <a:solidFill>
            <a:srgbClr val="12103A"/>
          </a:solidFill>
          <a:ln w="12700">
            <a:solidFill>
              <a:srgbClr val="2A286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30352" y="4078224"/>
            <a:ext cx="219456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5E6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reˈcord (v.)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2743200" y="4078224"/>
            <a:ext cx="13716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7A7A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verb — stress on 2nd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526280" y="1609344"/>
            <a:ext cx="4270248" cy="3200400"/>
          </a:xfrm>
          <a:prstGeom prst="rect">
            <a:avLst/>
          </a:prstGeom>
          <a:solidFill>
            <a:srgbClr val="0E0C2E"/>
          </a:solidFill>
          <a:ln w="12700">
            <a:solidFill>
              <a:srgbClr val="F5E642"/>
            </a:solidFill>
            <a:prstDash val="solid"/>
          </a:ln>
          <a:effectLst>
            <a:outerShdw sx="100000" sy="100000" kx="0" ky="0" algn="bl" rotWithShape="0" blurRad="152400" dist="50800" dir="8100000">
              <a:srgbClr val="000000">
                <a:alpha val="30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4526280" y="1609344"/>
            <a:ext cx="4270248" cy="502920"/>
          </a:xfrm>
          <a:prstGeom prst="rect">
            <a:avLst/>
          </a:prstGeom>
          <a:solidFill>
            <a:srgbClr val="F5E642"/>
          </a:solidFill>
          <a:ln w="12700">
            <a:solidFill>
              <a:srgbClr val="F5E642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526280" y="1609344"/>
            <a:ext cx="42702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12103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SENTENCE STRESS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4645152" y="2176272"/>
            <a:ext cx="4041648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0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Content words (nouns, verbs, adjectives) receive stress; function words (articles, prepositions) are typically unstressed.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4645152" y="3493008"/>
            <a:ext cx="4041648" cy="1115568"/>
          </a:xfrm>
          <a:prstGeom prst="rect">
            <a:avLst/>
          </a:prstGeom>
          <a:solidFill>
            <a:srgbClr val="1A1850"/>
          </a:solidFill>
          <a:ln w="12700">
            <a:solidFill>
              <a:srgbClr val="F5E642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681728" y="3566160"/>
            <a:ext cx="3968496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"She BOUGHT a NEW car"</a:t>
            </a:r>
            <a:endParaRPr lang="en-US" sz="1700" dirty="0"/>
          </a:p>
        </p:txBody>
      </p:sp>
      <p:sp>
        <p:nvSpPr>
          <p:cNvPr id="27" name="Text 25"/>
          <p:cNvSpPr/>
          <p:nvPr/>
        </p:nvSpPr>
        <p:spPr>
          <a:xfrm>
            <a:off x="4681728" y="4041648"/>
            <a:ext cx="3968496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7A7A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BOUGHT and NEW carry primary stress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210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87552"/>
          </a:xfrm>
          <a:prstGeom prst="rect">
            <a:avLst/>
          </a:prstGeom>
          <a:solidFill>
            <a:srgbClr val="1A1850"/>
          </a:solidFill>
          <a:ln w="12700">
            <a:solidFill>
              <a:srgbClr val="1A18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92608" cy="987552"/>
          </a:xfrm>
          <a:prstGeom prst="rect">
            <a:avLst/>
          </a:prstGeom>
          <a:solidFill>
            <a:srgbClr val="F5E642"/>
          </a:solidFill>
          <a:ln w="12700">
            <a:solidFill>
              <a:srgbClr val="F5E642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75488" y="91440"/>
            <a:ext cx="82296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F5E6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RHYTHM</a:t>
            </a:r>
            <a:endParaRPr lang="en-US" sz="3600" dirty="0"/>
          </a:p>
        </p:txBody>
      </p:sp>
      <p:sp>
        <p:nvSpPr>
          <p:cNvPr id="5" name="Shape 3"/>
          <p:cNvSpPr/>
          <p:nvPr/>
        </p:nvSpPr>
        <p:spPr>
          <a:xfrm>
            <a:off x="347472" y="1097280"/>
            <a:ext cx="4114800" cy="3749040"/>
          </a:xfrm>
          <a:prstGeom prst="rect">
            <a:avLst/>
          </a:prstGeom>
          <a:solidFill>
            <a:srgbClr val="0E0C2E"/>
          </a:solidFill>
          <a:ln w="12700">
            <a:solidFill>
              <a:srgbClr val="F5E642"/>
            </a:solidFill>
            <a:prstDash val="solid"/>
          </a:ln>
          <a:effectLst>
            <a:outerShdw sx="100000" sy="100000" kx="0" ky="0" algn="bl" rotWithShape="0" blurRad="152400" dist="50800" dir="8100000">
              <a:srgbClr val="000000">
                <a:alpha val="3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47472" y="1097280"/>
            <a:ext cx="4114800" cy="640080"/>
          </a:xfrm>
          <a:prstGeom prst="rect">
            <a:avLst/>
          </a:prstGeom>
          <a:solidFill>
            <a:srgbClr val="F5E642"/>
          </a:solidFill>
          <a:ln w="12700">
            <a:solidFill>
              <a:srgbClr val="F5E64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47472" y="1097280"/>
            <a:ext cx="4114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900" dirty="0">
                <a:solidFill>
                  <a:srgbClr val="12103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STRESS-TIMED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347472" y="1737360"/>
            <a:ext cx="4114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F5E6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English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75488" y="2176272"/>
            <a:ext cx="3858768" cy="1325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0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Stressed syllables occur at roughly equal time intervals. Unstressed syllables are compressed to fit between stresses.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502920" y="3611880"/>
            <a:ext cx="292608" cy="292608"/>
          </a:xfrm>
          <a:prstGeom prst="ellipse">
            <a:avLst/>
          </a:prstGeom>
          <a:solidFill>
            <a:srgbClr val="F5E642"/>
          </a:solidFill>
          <a:ln w="12700">
            <a:solidFill>
              <a:srgbClr val="F5E642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05256" y="3611880"/>
            <a:ext cx="182880" cy="182880"/>
          </a:xfrm>
          <a:prstGeom prst="ellipse">
            <a:avLst/>
          </a:prstGeom>
          <a:solidFill>
            <a:srgbClr val="7A7A9D"/>
          </a:solidFill>
          <a:ln w="12700">
            <a:solidFill>
              <a:srgbClr val="7A7A9D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307592" y="3611880"/>
            <a:ext cx="182880" cy="182880"/>
          </a:xfrm>
          <a:prstGeom prst="ellipse">
            <a:avLst/>
          </a:prstGeom>
          <a:solidFill>
            <a:srgbClr val="7A7A9D"/>
          </a:solidFill>
          <a:ln w="12700">
            <a:solidFill>
              <a:srgbClr val="7A7A9D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709928" y="3611880"/>
            <a:ext cx="292608" cy="292608"/>
          </a:xfrm>
          <a:prstGeom prst="ellipse">
            <a:avLst/>
          </a:prstGeom>
          <a:solidFill>
            <a:srgbClr val="F5E642"/>
          </a:solidFill>
          <a:ln w="12700">
            <a:solidFill>
              <a:srgbClr val="F5E642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112264" y="3611880"/>
            <a:ext cx="182880" cy="182880"/>
          </a:xfrm>
          <a:prstGeom prst="ellipse">
            <a:avLst/>
          </a:prstGeom>
          <a:solidFill>
            <a:srgbClr val="7A7A9D"/>
          </a:solidFill>
          <a:ln w="12700">
            <a:solidFill>
              <a:srgbClr val="7A7A9D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514600" y="3611880"/>
            <a:ext cx="292608" cy="292608"/>
          </a:xfrm>
          <a:prstGeom prst="ellipse">
            <a:avLst/>
          </a:prstGeom>
          <a:solidFill>
            <a:srgbClr val="F5E642"/>
          </a:solidFill>
          <a:ln w="12700">
            <a:solidFill>
              <a:srgbClr val="F5E642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2916936" y="3611880"/>
            <a:ext cx="182880" cy="182880"/>
          </a:xfrm>
          <a:prstGeom prst="ellipse">
            <a:avLst/>
          </a:prstGeom>
          <a:solidFill>
            <a:srgbClr val="7A7A9D"/>
          </a:solidFill>
          <a:ln w="12700">
            <a:solidFill>
              <a:srgbClr val="7A7A9D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319272" y="3611880"/>
            <a:ext cx="182880" cy="182880"/>
          </a:xfrm>
          <a:prstGeom prst="ellipse">
            <a:avLst/>
          </a:prstGeom>
          <a:solidFill>
            <a:srgbClr val="7A7A9D"/>
          </a:solidFill>
          <a:ln w="12700">
            <a:solidFill>
              <a:srgbClr val="7A7A9D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3721608" y="3611880"/>
            <a:ext cx="292608" cy="292608"/>
          </a:xfrm>
          <a:prstGeom prst="ellipse">
            <a:avLst/>
          </a:prstGeom>
          <a:solidFill>
            <a:srgbClr val="F5E642"/>
          </a:solidFill>
          <a:ln w="12700">
            <a:solidFill>
              <a:srgbClr val="F5E64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84048" y="4023360"/>
            <a:ext cx="4041648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7A7A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= stressed syllable  ·  · = unstressed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384048" y="4480560"/>
            <a:ext cx="404164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B8A9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"The CATS sat on the MAT by the DOOR"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681728" y="1097280"/>
            <a:ext cx="4114800" cy="3749040"/>
          </a:xfrm>
          <a:prstGeom prst="rect">
            <a:avLst/>
          </a:prstGeom>
          <a:solidFill>
            <a:srgbClr val="0E0C2E"/>
          </a:solidFill>
          <a:ln w="12700">
            <a:solidFill>
              <a:srgbClr val="2ECBDA"/>
            </a:solidFill>
            <a:prstDash val="solid"/>
          </a:ln>
          <a:effectLst>
            <a:outerShdw sx="100000" sy="100000" kx="0" ky="0" algn="bl" rotWithShape="0" blurRad="152400" dist="50800" dir="8100000">
              <a:srgbClr val="000000">
                <a:alpha val="30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4681728" y="1097280"/>
            <a:ext cx="4114800" cy="640080"/>
          </a:xfrm>
          <a:prstGeom prst="rect">
            <a:avLst/>
          </a:prstGeom>
          <a:solidFill>
            <a:srgbClr val="2ECBDA"/>
          </a:solidFill>
          <a:ln w="12700">
            <a:solidFill>
              <a:srgbClr val="2ECBDA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681728" y="1097280"/>
            <a:ext cx="4114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900" dirty="0">
                <a:solidFill>
                  <a:srgbClr val="12103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SYLLABLE-TIMED</a:t>
            </a:r>
            <a:endParaRPr lang="en-US" sz="1900" dirty="0"/>
          </a:p>
        </p:txBody>
      </p:sp>
      <p:sp>
        <p:nvSpPr>
          <p:cNvPr id="24" name="Text 22"/>
          <p:cNvSpPr/>
          <p:nvPr/>
        </p:nvSpPr>
        <p:spPr>
          <a:xfrm>
            <a:off x="4681728" y="1737360"/>
            <a:ext cx="4114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2ECB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French, Spanish, Italian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4809744" y="2176272"/>
            <a:ext cx="3858768" cy="1325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0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syllable takes roughly equal time regardless of stress. The rhythm feels more even and machine-like to English ears.</a:t>
            </a:r>
            <a:endParaRPr lang="en-US" sz="1500" dirty="0"/>
          </a:p>
        </p:txBody>
      </p:sp>
      <p:sp>
        <p:nvSpPr>
          <p:cNvPr id="26" name="Shape 24"/>
          <p:cNvSpPr/>
          <p:nvPr/>
        </p:nvSpPr>
        <p:spPr>
          <a:xfrm>
            <a:off x="4828032" y="3648456"/>
            <a:ext cx="219456" cy="219456"/>
          </a:xfrm>
          <a:prstGeom prst="ellipse">
            <a:avLst/>
          </a:prstGeom>
          <a:solidFill>
            <a:srgbClr val="2ECBDA"/>
          </a:solidFill>
          <a:ln w="12700">
            <a:solidFill>
              <a:srgbClr val="2ECBDA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5230368" y="3648456"/>
            <a:ext cx="219456" cy="219456"/>
          </a:xfrm>
          <a:prstGeom prst="ellipse">
            <a:avLst/>
          </a:prstGeom>
          <a:solidFill>
            <a:srgbClr val="2ECBDA"/>
          </a:solidFill>
          <a:ln w="12700">
            <a:solidFill>
              <a:srgbClr val="2ECBDA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632704" y="3648456"/>
            <a:ext cx="219456" cy="219456"/>
          </a:xfrm>
          <a:prstGeom prst="ellipse">
            <a:avLst/>
          </a:prstGeom>
          <a:solidFill>
            <a:srgbClr val="2ECBDA"/>
          </a:solidFill>
          <a:ln w="12700">
            <a:solidFill>
              <a:srgbClr val="2ECBDA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6035040" y="3648456"/>
            <a:ext cx="219456" cy="219456"/>
          </a:xfrm>
          <a:prstGeom prst="ellipse">
            <a:avLst/>
          </a:prstGeom>
          <a:solidFill>
            <a:srgbClr val="2ECBDA"/>
          </a:solidFill>
          <a:ln w="12700">
            <a:solidFill>
              <a:srgbClr val="2ECBDA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6437376" y="3648456"/>
            <a:ext cx="219456" cy="219456"/>
          </a:xfrm>
          <a:prstGeom prst="ellipse">
            <a:avLst/>
          </a:prstGeom>
          <a:solidFill>
            <a:srgbClr val="2ECBDA"/>
          </a:solidFill>
          <a:ln w="12700">
            <a:solidFill>
              <a:srgbClr val="2ECBDA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6839712" y="3648456"/>
            <a:ext cx="219456" cy="219456"/>
          </a:xfrm>
          <a:prstGeom prst="ellipse">
            <a:avLst/>
          </a:prstGeom>
          <a:solidFill>
            <a:srgbClr val="2ECBDA"/>
          </a:solidFill>
          <a:ln w="12700">
            <a:solidFill>
              <a:srgbClr val="2ECBDA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7242048" y="3648456"/>
            <a:ext cx="219456" cy="219456"/>
          </a:xfrm>
          <a:prstGeom prst="ellipse">
            <a:avLst/>
          </a:prstGeom>
          <a:solidFill>
            <a:srgbClr val="2ECBDA"/>
          </a:solidFill>
          <a:ln w="12700">
            <a:solidFill>
              <a:srgbClr val="2ECBDA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7644384" y="3648456"/>
            <a:ext cx="219456" cy="219456"/>
          </a:xfrm>
          <a:prstGeom prst="ellipse">
            <a:avLst/>
          </a:prstGeom>
          <a:solidFill>
            <a:srgbClr val="2ECBDA"/>
          </a:solidFill>
          <a:ln w="12700">
            <a:solidFill>
              <a:srgbClr val="2ECBDA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8046720" y="3648456"/>
            <a:ext cx="219456" cy="219456"/>
          </a:xfrm>
          <a:prstGeom prst="ellipse">
            <a:avLst/>
          </a:prstGeom>
          <a:solidFill>
            <a:srgbClr val="2ECBDA"/>
          </a:solidFill>
          <a:ln w="12700">
            <a:solidFill>
              <a:srgbClr val="2ECBDA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4718304" y="4023360"/>
            <a:ext cx="4041648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7A7A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syllable is roughly equal in duration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4718304" y="4480560"/>
            <a:ext cx="404164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B8A9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English learners influenced by L1 rhythm patterns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210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87552"/>
          </a:xfrm>
          <a:prstGeom prst="rect">
            <a:avLst/>
          </a:prstGeom>
          <a:solidFill>
            <a:srgbClr val="1A1850"/>
          </a:solidFill>
          <a:ln w="12700">
            <a:solidFill>
              <a:srgbClr val="1A18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92608" cy="987552"/>
          </a:xfrm>
          <a:prstGeom prst="rect">
            <a:avLst/>
          </a:prstGeom>
          <a:solidFill>
            <a:srgbClr val="2ECBDA"/>
          </a:solidFill>
          <a:ln w="12700">
            <a:solidFill>
              <a:srgbClr val="2ECBD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75488" y="91440"/>
            <a:ext cx="82296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2ECBD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INTONATION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347472" y="1060704"/>
            <a:ext cx="8449056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i="1" dirty="0">
                <a:solidFill>
                  <a:srgbClr val="B8A9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rise and fall of pitch across an utterance — conveys meaning, attitude, and structure.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347472" y="1627632"/>
            <a:ext cx="2048256" cy="3200400"/>
          </a:xfrm>
          <a:prstGeom prst="rect">
            <a:avLst/>
          </a:prstGeom>
          <a:solidFill>
            <a:srgbClr val="0E0C2E"/>
          </a:solidFill>
          <a:ln w="12700">
            <a:solidFill>
              <a:srgbClr val="E8327C"/>
            </a:solidFill>
            <a:prstDash val="solid"/>
          </a:ln>
          <a:effectLst>
            <a:outerShdw sx="100000" sy="100000" kx="0" ky="0" algn="bl" rotWithShape="0" blurRad="152400" dist="50800" dir="8100000">
              <a:srgbClr val="000000">
                <a:alpha val="3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47472" y="1627632"/>
            <a:ext cx="2048256" cy="621792"/>
          </a:xfrm>
          <a:prstGeom prst="rect">
            <a:avLst/>
          </a:prstGeom>
          <a:solidFill>
            <a:srgbClr val="E8327C"/>
          </a:solidFill>
          <a:ln w="12700">
            <a:solidFill>
              <a:srgbClr val="E8327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" y="1627632"/>
            <a:ext cx="2048256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↘</a:t>
            </a:r>
            <a:endParaRPr lang="en-US" sz="3400" dirty="0"/>
          </a:p>
        </p:txBody>
      </p:sp>
      <p:sp>
        <p:nvSpPr>
          <p:cNvPr id="9" name="Text 7"/>
          <p:cNvSpPr/>
          <p:nvPr/>
        </p:nvSpPr>
        <p:spPr>
          <a:xfrm>
            <a:off x="402336" y="2304288"/>
            <a:ext cx="193852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E8327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FALLING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02336" y="2816352"/>
            <a:ext cx="1938528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0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Statements, commands, wh-questions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02336" y="3858768"/>
            <a:ext cx="1938528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E832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"She LEFT." ↘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2523744" y="1627632"/>
            <a:ext cx="2048256" cy="3200400"/>
          </a:xfrm>
          <a:prstGeom prst="rect">
            <a:avLst/>
          </a:prstGeom>
          <a:solidFill>
            <a:srgbClr val="0E0C2E"/>
          </a:solidFill>
          <a:ln w="12700">
            <a:solidFill>
              <a:srgbClr val="2ECBDA"/>
            </a:solidFill>
            <a:prstDash val="solid"/>
          </a:ln>
          <a:effectLst>
            <a:outerShdw sx="100000" sy="100000" kx="0" ky="0" algn="bl" rotWithShape="0" blurRad="152400" dist="50800" dir="8100000">
              <a:srgbClr val="000000">
                <a:alpha val="3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2523744" y="1627632"/>
            <a:ext cx="2048256" cy="621792"/>
          </a:xfrm>
          <a:prstGeom prst="rect">
            <a:avLst/>
          </a:prstGeom>
          <a:solidFill>
            <a:srgbClr val="2ECBDA"/>
          </a:solidFill>
          <a:ln w="12700">
            <a:solidFill>
              <a:srgbClr val="2ECBD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523744" y="1627632"/>
            <a:ext cx="2048256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↗</a:t>
            </a:r>
            <a:endParaRPr lang="en-US" sz="3400" dirty="0"/>
          </a:p>
        </p:txBody>
      </p:sp>
      <p:sp>
        <p:nvSpPr>
          <p:cNvPr id="15" name="Text 13"/>
          <p:cNvSpPr/>
          <p:nvPr/>
        </p:nvSpPr>
        <p:spPr>
          <a:xfrm>
            <a:off x="2578608" y="2304288"/>
            <a:ext cx="193852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2ECBD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RISING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2578608" y="2816352"/>
            <a:ext cx="1938528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0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Yes/no questions, uncertainty, lists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2578608" y="3858768"/>
            <a:ext cx="1938528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2ECB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"She LEFT?" ↗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700016" y="1627632"/>
            <a:ext cx="2048256" cy="3200400"/>
          </a:xfrm>
          <a:prstGeom prst="rect">
            <a:avLst/>
          </a:prstGeom>
          <a:solidFill>
            <a:srgbClr val="0E0C2E"/>
          </a:solidFill>
          <a:ln w="12700">
            <a:solidFill>
              <a:srgbClr val="F5E642"/>
            </a:solidFill>
            <a:prstDash val="solid"/>
          </a:ln>
          <a:effectLst>
            <a:outerShdw sx="100000" sy="100000" kx="0" ky="0" algn="bl" rotWithShape="0" blurRad="152400" dist="50800" dir="8100000">
              <a:srgbClr val="000000">
                <a:alpha val="30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4700016" y="1627632"/>
            <a:ext cx="2048256" cy="621792"/>
          </a:xfrm>
          <a:prstGeom prst="rect">
            <a:avLst/>
          </a:prstGeom>
          <a:solidFill>
            <a:srgbClr val="F5E642"/>
          </a:solidFill>
          <a:ln w="12700">
            <a:solidFill>
              <a:srgbClr val="F5E642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700016" y="1627632"/>
            <a:ext cx="2048256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dirty="0">
                <a:solidFill>
                  <a:srgbClr val="12103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↘↗</a:t>
            </a:r>
            <a:endParaRPr lang="en-US" sz="3400" dirty="0"/>
          </a:p>
        </p:txBody>
      </p:sp>
      <p:sp>
        <p:nvSpPr>
          <p:cNvPr id="21" name="Text 19"/>
          <p:cNvSpPr/>
          <p:nvPr/>
        </p:nvSpPr>
        <p:spPr>
          <a:xfrm>
            <a:off x="4754880" y="2304288"/>
            <a:ext cx="193852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5E6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FALL-RISE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4754880" y="2816352"/>
            <a:ext cx="1938528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0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Reservation, implication, contrast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4754880" y="3858768"/>
            <a:ext cx="1938528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F5E6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"She LEFT... (but)" ↘↗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6876288" y="1627632"/>
            <a:ext cx="2048256" cy="3200400"/>
          </a:xfrm>
          <a:prstGeom prst="rect">
            <a:avLst/>
          </a:prstGeom>
          <a:solidFill>
            <a:srgbClr val="0E0C2E"/>
          </a:solidFill>
          <a:ln w="12700">
            <a:solidFill>
              <a:srgbClr val="B5E853"/>
            </a:solidFill>
            <a:prstDash val="solid"/>
          </a:ln>
          <a:effectLst>
            <a:outerShdw sx="100000" sy="100000" kx="0" ky="0" algn="bl" rotWithShape="0" blurRad="152400" dist="50800" dir="8100000">
              <a:srgbClr val="000000">
                <a:alpha val="30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6876288" y="1627632"/>
            <a:ext cx="2048256" cy="621792"/>
          </a:xfrm>
          <a:prstGeom prst="rect">
            <a:avLst/>
          </a:prstGeom>
          <a:solidFill>
            <a:srgbClr val="B5E853"/>
          </a:solidFill>
          <a:ln w="12700">
            <a:solidFill>
              <a:srgbClr val="B5E853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876288" y="1627632"/>
            <a:ext cx="2048256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dirty="0">
                <a:solidFill>
                  <a:srgbClr val="12103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↗↘</a:t>
            </a:r>
            <a:endParaRPr lang="en-US" sz="3400" dirty="0"/>
          </a:p>
        </p:txBody>
      </p:sp>
      <p:sp>
        <p:nvSpPr>
          <p:cNvPr id="27" name="Text 25"/>
          <p:cNvSpPr/>
          <p:nvPr/>
        </p:nvSpPr>
        <p:spPr>
          <a:xfrm>
            <a:off x="6931152" y="2304288"/>
            <a:ext cx="193852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B5E853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RISE-FALL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6931152" y="2816352"/>
            <a:ext cx="1938528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0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agreement, surprise, sarcasm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6931152" y="3858768"/>
            <a:ext cx="1938528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B5E8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"She LEFT!" ↗↘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210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87552"/>
          </a:xfrm>
          <a:prstGeom prst="rect">
            <a:avLst/>
          </a:prstGeom>
          <a:solidFill>
            <a:srgbClr val="1A1850"/>
          </a:solidFill>
          <a:ln w="12700">
            <a:solidFill>
              <a:srgbClr val="1A18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92608" cy="987552"/>
          </a:xfrm>
          <a:prstGeom prst="rect">
            <a:avLst/>
          </a:prstGeom>
          <a:solidFill>
            <a:srgbClr val="2ECBDA"/>
          </a:solidFill>
          <a:ln w="12700">
            <a:solidFill>
              <a:srgbClr val="2ECBD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75488" y="91440"/>
            <a:ext cx="82296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dirty="0">
                <a:solidFill>
                  <a:srgbClr val="2ECBD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TONE UNITS &amp; NUCLEUS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347472" y="1078992"/>
            <a:ext cx="8449056" cy="1078992"/>
          </a:xfrm>
          <a:prstGeom prst="rect">
            <a:avLst/>
          </a:prstGeom>
          <a:solidFill>
            <a:srgbClr val="1A1850"/>
          </a:solidFill>
          <a:ln w="12700">
            <a:solidFill>
              <a:srgbClr val="2ECBDA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20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530352" y="1152144"/>
            <a:ext cx="8083296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F0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tone unit (or intonation group) is a stretch of speech with one main pitch movement — the NUCLEUS — on the most prominent syllable.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2395728" y="2441448"/>
            <a:ext cx="128016" cy="347472"/>
          </a:xfrm>
          <a:prstGeom prst="rect">
            <a:avLst/>
          </a:prstGeom>
          <a:solidFill>
            <a:srgbClr val="7A7A9D"/>
          </a:solidFill>
          <a:ln w="12700">
            <a:solidFill>
              <a:srgbClr val="7A7A9D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47472" y="2286000"/>
            <a:ext cx="2029968" cy="2487168"/>
          </a:xfrm>
          <a:prstGeom prst="rect">
            <a:avLst/>
          </a:prstGeom>
          <a:solidFill>
            <a:srgbClr val="0E0C2E"/>
          </a:solidFill>
          <a:ln w="12700">
            <a:solidFill>
              <a:srgbClr val="7A7A9D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2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347472" y="2286000"/>
            <a:ext cx="2029968" cy="530352"/>
          </a:xfrm>
          <a:prstGeom prst="rect">
            <a:avLst/>
          </a:prstGeom>
          <a:solidFill>
            <a:srgbClr val="7A7A9D"/>
          </a:solidFill>
          <a:ln w="12700">
            <a:solidFill>
              <a:srgbClr val="7A7A9D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47472" y="2286000"/>
            <a:ext cx="2029968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12103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Pre-head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20624" y="2871216"/>
            <a:ext cx="1883664" cy="12618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0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Unstressed syllables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F0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the head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20624" y="4160520"/>
            <a:ext cx="188366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i="1" dirty="0">
                <a:solidFill>
                  <a:srgbClr val="7A7A9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"she"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4572000" y="2441448"/>
            <a:ext cx="128016" cy="347472"/>
          </a:xfrm>
          <a:prstGeom prst="rect">
            <a:avLst/>
          </a:prstGeom>
          <a:solidFill>
            <a:srgbClr val="7A7A9D"/>
          </a:solidFill>
          <a:ln w="12700">
            <a:solidFill>
              <a:srgbClr val="7A7A9D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523744" y="2286000"/>
            <a:ext cx="2029968" cy="2487168"/>
          </a:xfrm>
          <a:prstGeom prst="rect">
            <a:avLst/>
          </a:prstGeom>
          <a:solidFill>
            <a:srgbClr val="0E0C2E"/>
          </a:solidFill>
          <a:ln w="12700">
            <a:solidFill>
              <a:srgbClr val="7B5EA7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20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2523744" y="2286000"/>
            <a:ext cx="2029968" cy="530352"/>
          </a:xfrm>
          <a:prstGeom prst="rect">
            <a:avLst/>
          </a:prstGeom>
          <a:solidFill>
            <a:srgbClr val="7B5EA7"/>
          </a:solidFill>
          <a:ln w="12700">
            <a:solidFill>
              <a:srgbClr val="7B5EA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523744" y="2286000"/>
            <a:ext cx="2029968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12103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Head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2596896" y="2871216"/>
            <a:ext cx="1883664" cy="12618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0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1st stressed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F0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syllable to nucleus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2596896" y="4160520"/>
            <a:ext cx="188366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i="1" dirty="0">
                <a:solidFill>
                  <a:srgbClr val="7B5EA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"bought a"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6748272" y="2441448"/>
            <a:ext cx="128016" cy="347472"/>
          </a:xfrm>
          <a:prstGeom prst="rect">
            <a:avLst/>
          </a:prstGeom>
          <a:solidFill>
            <a:srgbClr val="7A7A9D"/>
          </a:solidFill>
          <a:ln w="12700">
            <a:solidFill>
              <a:srgbClr val="7A7A9D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700016" y="2286000"/>
            <a:ext cx="2029968" cy="2487168"/>
          </a:xfrm>
          <a:prstGeom prst="rect">
            <a:avLst/>
          </a:prstGeom>
          <a:solidFill>
            <a:srgbClr val="0E0C2E"/>
          </a:solidFill>
          <a:ln w="12700">
            <a:solidFill>
              <a:srgbClr val="E8327C"/>
            </a:solidFill>
            <a:prstDash val="solid"/>
          </a:ln>
          <a:effectLst>
            <a:outerShdw sx="100000" sy="100000" kx="0" ky="0" algn="bl" rotWithShape="0" blurRad="152400" dist="50800" dir="8100000">
              <a:srgbClr val="000000">
                <a:alpha val="30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700016" y="2286000"/>
            <a:ext cx="2029968" cy="530352"/>
          </a:xfrm>
          <a:prstGeom prst="rect">
            <a:avLst/>
          </a:prstGeom>
          <a:solidFill>
            <a:srgbClr val="E8327C"/>
          </a:solidFill>
          <a:ln w="12700">
            <a:solidFill>
              <a:srgbClr val="E8327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700016" y="2286000"/>
            <a:ext cx="2029968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NUCLEUS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4773168" y="2871216"/>
            <a:ext cx="1883664" cy="12618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0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 pitch movement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F0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(tonic syllable)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4773168" y="4160520"/>
            <a:ext cx="188366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i="1" dirty="0">
                <a:solidFill>
                  <a:srgbClr val="E8327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"NEW"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6876288" y="2286000"/>
            <a:ext cx="2029968" cy="2487168"/>
          </a:xfrm>
          <a:prstGeom prst="rect">
            <a:avLst/>
          </a:prstGeom>
          <a:solidFill>
            <a:srgbClr val="0E0C2E"/>
          </a:solidFill>
          <a:ln w="12700">
            <a:solidFill>
              <a:srgbClr val="B8A9D9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2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6876288" y="2286000"/>
            <a:ext cx="2029968" cy="530352"/>
          </a:xfrm>
          <a:prstGeom prst="rect">
            <a:avLst/>
          </a:prstGeom>
          <a:solidFill>
            <a:srgbClr val="B8A9D9"/>
          </a:solidFill>
          <a:ln w="12700">
            <a:solidFill>
              <a:srgbClr val="B8A9D9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876288" y="2286000"/>
            <a:ext cx="2029968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12103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Tail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6949440" y="2871216"/>
            <a:ext cx="1883664" cy="12618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0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Syllables after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F0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nucleus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6949440" y="4160520"/>
            <a:ext cx="188366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i="1" dirty="0">
                <a:solidFill>
                  <a:srgbClr val="B8A9D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"car"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210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87552"/>
          </a:xfrm>
          <a:prstGeom prst="rect">
            <a:avLst/>
          </a:prstGeom>
          <a:solidFill>
            <a:srgbClr val="1A1850"/>
          </a:solidFill>
          <a:ln w="12700">
            <a:solidFill>
              <a:srgbClr val="1A18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92608" cy="987552"/>
          </a:xfrm>
          <a:prstGeom prst="rect">
            <a:avLst/>
          </a:prstGeom>
          <a:solidFill>
            <a:srgbClr val="7B5EA7"/>
          </a:solidFill>
          <a:ln w="12700">
            <a:solidFill>
              <a:srgbClr val="7B5EA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75488" y="91440"/>
            <a:ext cx="82296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7B5EA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PITCH &amp; TONE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347472" y="1060704"/>
            <a:ext cx="8449056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i="1" dirty="0">
                <a:solidFill>
                  <a:srgbClr val="B8A9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Pitch = the perceived frequency of the voice.  Tone = the use of pitch to signal meaning.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347472" y="1609344"/>
            <a:ext cx="4114800" cy="3200400"/>
          </a:xfrm>
          <a:prstGeom prst="rect">
            <a:avLst/>
          </a:prstGeom>
          <a:solidFill>
            <a:srgbClr val="0E0C2E"/>
          </a:solidFill>
          <a:ln w="12700">
            <a:solidFill>
              <a:srgbClr val="7B5EA7"/>
            </a:solidFill>
            <a:prstDash val="solid"/>
          </a:ln>
          <a:effectLst>
            <a:outerShdw sx="100000" sy="100000" kx="0" ky="0" algn="bl" rotWithShape="0" blurRad="152400" dist="50800" dir="8100000">
              <a:srgbClr val="000000">
                <a:alpha val="3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47472" y="1609344"/>
            <a:ext cx="4114800" cy="548640"/>
          </a:xfrm>
          <a:prstGeom prst="rect">
            <a:avLst/>
          </a:prstGeom>
          <a:solidFill>
            <a:srgbClr val="7B5EA7"/>
          </a:solidFill>
          <a:ln w="12700">
            <a:solidFill>
              <a:srgbClr val="7B5EA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" y="1609344"/>
            <a:ext cx="4114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PITCH IN ENGLISH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475488" y="2231136"/>
            <a:ext cx="3858768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0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English is an INTONATION language — pitch changes signal attitude and sentence type, not individual word meaning.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75488" y="3566160"/>
            <a:ext cx="385876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B8A9D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pitch levels: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502920" y="3977640"/>
            <a:ext cx="1170432" cy="384048"/>
          </a:xfrm>
          <a:prstGeom prst="rect">
            <a:avLst/>
          </a:prstGeom>
          <a:solidFill>
            <a:srgbClr val="E8327C"/>
          </a:solidFill>
          <a:ln w="12700">
            <a:solidFill>
              <a:srgbClr val="E8327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02920" y="3977640"/>
            <a:ext cx="11704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HIGH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1801368" y="3977640"/>
            <a:ext cx="1170432" cy="384048"/>
          </a:xfrm>
          <a:prstGeom prst="rect">
            <a:avLst/>
          </a:prstGeom>
          <a:solidFill>
            <a:srgbClr val="7B5EA7"/>
          </a:solidFill>
          <a:ln w="12700">
            <a:solidFill>
              <a:srgbClr val="7B5EA7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801368" y="3977640"/>
            <a:ext cx="11704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MID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3099816" y="3977640"/>
            <a:ext cx="1170432" cy="384048"/>
          </a:xfrm>
          <a:prstGeom prst="rect">
            <a:avLst/>
          </a:prstGeom>
          <a:solidFill>
            <a:srgbClr val="7A7A9D"/>
          </a:solidFill>
          <a:ln w="12700">
            <a:solidFill>
              <a:srgbClr val="7A7A9D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099816" y="3977640"/>
            <a:ext cx="11704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LOW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4681728" y="1609344"/>
            <a:ext cx="4114800" cy="3200400"/>
          </a:xfrm>
          <a:prstGeom prst="rect">
            <a:avLst/>
          </a:prstGeom>
          <a:solidFill>
            <a:srgbClr val="0E0C2E"/>
          </a:solidFill>
          <a:ln w="12700">
            <a:solidFill>
              <a:srgbClr val="B5E853"/>
            </a:solidFill>
            <a:prstDash val="solid"/>
          </a:ln>
          <a:effectLst>
            <a:outerShdw sx="100000" sy="100000" kx="0" ky="0" algn="bl" rotWithShape="0" blurRad="152400" dist="50800" dir="8100000">
              <a:srgbClr val="000000">
                <a:alpha val="30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4681728" y="1609344"/>
            <a:ext cx="4114800" cy="548640"/>
          </a:xfrm>
          <a:prstGeom prst="rect">
            <a:avLst/>
          </a:prstGeom>
          <a:solidFill>
            <a:srgbClr val="B5E853"/>
          </a:solidFill>
          <a:ln w="12700">
            <a:solidFill>
              <a:srgbClr val="B5E85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681728" y="1609344"/>
            <a:ext cx="4114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12103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LEXICAL TONE (contrast)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4809744" y="2231136"/>
            <a:ext cx="3858768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0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English does NOT use lexical tone. Languages like Mandarin and Thai do — pitch changes the word itself.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4809744" y="3547872"/>
            <a:ext cx="385876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5E85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Mandarin: "ma"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4773168" y="3931920"/>
            <a:ext cx="0" cy="0"/>
          </a:xfrm>
          <a:prstGeom prst="rect">
            <a:avLst/>
          </a:prstGeom>
          <a:noFill/>
          <a:ln/>
        </p:spPr>
      </p:sp>
      <p:sp>
        <p:nvSpPr>
          <p:cNvPr id="23" name="Text 21"/>
          <p:cNvSpPr/>
          <p:nvPr/>
        </p:nvSpPr>
        <p:spPr>
          <a:xfrm>
            <a:off x="4809744" y="3913632"/>
            <a:ext cx="385876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dirty="0">
                <a:solidFill>
                  <a:srgbClr val="000000"/>
                </a:solidFill>
              </a:rPr>
              <a:t>mā (high level) = "mother"</a:t>
            </a:r>
            <a:endParaRPr lang="en-US" dirty="0"/>
          </a:p>
        </p:txBody>
      </p:sp>
      <p:sp>
        <p:nvSpPr>
          <p:cNvPr id="24" name="Shape 22"/>
          <p:cNvSpPr/>
          <p:nvPr/>
        </p:nvSpPr>
        <p:spPr>
          <a:xfrm>
            <a:off x="4773168" y="3931920"/>
            <a:ext cx="0" cy="0"/>
          </a:xfrm>
          <a:prstGeom prst="rect">
            <a:avLst/>
          </a:prstGeom>
          <a:noFill/>
          <a:ln/>
        </p:spPr>
      </p:sp>
      <p:sp>
        <p:nvSpPr>
          <p:cNvPr id="25" name="Text 23"/>
          <p:cNvSpPr/>
          <p:nvPr/>
        </p:nvSpPr>
        <p:spPr>
          <a:xfrm>
            <a:off x="4809744" y="3913632"/>
            <a:ext cx="385876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dirty="0">
                <a:solidFill>
                  <a:srgbClr val="000000"/>
                </a:solidFill>
              </a:rPr>
              <a:t>má (rising) = "hemp"</a:t>
            </a:r>
            <a:endParaRPr lang="en-US" dirty="0"/>
          </a:p>
        </p:txBody>
      </p:sp>
      <p:sp>
        <p:nvSpPr>
          <p:cNvPr id="26" name="Shape 24"/>
          <p:cNvSpPr/>
          <p:nvPr/>
        </p:nvSpPr>
        <p:spPr>
          <a:xfrm>
            <a:off x="4773168" y="3931920"/>
            <a:ext cx="0" cy="0"/>
          </a:xfrm>
          <a:prstGeom prst="rect">
            <a:avLst/>
          </a:prstGeom>
          <a:noFill/>
          <a:ln/>
        </p:spPr>
      </p:sp>
      <p:sp>
        <p:nvSpPr>
          <p:cNvPr id="27" name="Text 25"/>
          <p:cNvSpPr/>
          <p:nvPr/>
        </p:nvSpPr>
        <p:spPr>
          <a:xfrm>
            <a:off x="4809744" y="3913632"/>
            <a:ext cx="385876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dirty="0">
                <a:solidFill>
                  <a:srgbClr val="000000"/>
                </a:solidFill>
              </a:rPr>
              <a:t>mǎ (dip) = "horse"</a:t>
            </a:r>
            <a:endParaRPr lang="en-US" dirty="0"/>
          </a:p>
        </p:txBody>
      </p:sp>
      <p:sp>
        <p:nvSpPr>
          <p:cNvPr id="28" name="Shape 26"/>
          <p:cNvSpPr/>
          <p:nvPr/>
        </p:nvSpPr>
        <p:spPr>
          <a:xfrm>
            <a:off x="4773168" y="3931920"/>
            <a:ext cx="0" cy="0"/>
          </a:xfrm>
          <a:prstGeom prst="rect">
            <a:avLst/>
          </a:prstGeom>
          <a:noFill/>
          <a:ln/>
        </p:spPr>
      </p:sp>
      <p:sp>
        <p:nvSpPr>
          <p:cNvPr id="29" name="Text 27"/>
          <p:cNvSpPr/>
          <p:nvPr/>
        </p:nvSpPr>
        <p:spPr>
          <a:xfrm>
            <a:off x="4809744" y="3913632"/>
            <a:ext cx="385876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dirty="0">
                <a:solidFill>
                  <a:srgbClr val="000000"/>
                </a:solidFill>
              </a:rPr>
              <a:t>mà (falling) = "scold"</a:t>
            </a:r>
            <a:endParaRPr lang="en-US" dirty="0"/>
          </a:p>
        </p:txBody>
      </p:sp>
      <p:sp>
        <p:nvSpPr>
          <p:cNvPr id="30" name="Text 28"/>
          <p:cNvSpPr/>
          <p:nvPr/>
        </p:nvSpPr>
        <p:spPr>
          <a:xfrm>
            <a:off x="4809744" y="3913632"/>
            <a:ext cx="3858768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7A7A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mā=mother  má=hemp  mǎ=horse  mà=scold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210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87552"/>
          </a:xfrm>
          <a:prstGeom prst="rect">
            <a:avLst/>
          </a:prstGeom>
          <a:solidFill>
            <a:srgbClr val="1A1850"/>
          </a:solidFill>
          <a:ln w="12700">
            <a:solidFill>
              <a:srgbClr val="1A18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92608" cy="987552"/>
          </a:xfrm>
          <a:prstGeom prst="rect">
            <a:avLst/>
          </a:prstGeom>
          <a:solidFill>
            <a:srgbClr val="B5E853"/>
          </a:solidFill>
          <a:ln w="12700">
            <a:solidFill>
              <a:srgbClr val="B5E85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75488" y="91440"/>
            <a:ext cx="82296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dirty="0">
                <a:solidFill>
                  <a:srgbClr val="B5E853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QUANTITY  /  LENGTH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347472" y="1060704"/>
            <a:ext cx="8449056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i="1" dirty="0">
                <a:solidFill>
                  <a:srgbClr val="B8A9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duration of sounds — vowels and consonants can be phonologically short or long.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347472" y="1609344"/>
            <a:ext cx="5029200" cy="3200400"/>
          </a:xfrm>
          <a:prstGeom prst="rect">
            <a:avLst/>
          </a:prstGeom>
          <a:solidFill>
            <a:srgbClr val="0E0C2E"/>
          </a:solidFill>
          <a:ln w="12700">
            <a:solidFill>
              <a:srgbClr val="B5E853"/>
            </a:solidFill>
            <a:prstDash val="solid"/>
          </a:ln>
          <a:effectLst>
            <a:outerShdw sx="100000" sy="100000" kx="0" ky="0" algn="bl" rotWithShape="0" blurRad="152400" dist="50800" dir="8100000">
              <a:srgbClr val="000000">
                <a:alpha val="3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47472" y="1609344"/>
            <a:ext cx="5029200" cy="548640"/>
          </a:xfrm>
          <a:prstGeom prst="rect">
            <a:avLst/>
          </a:prstGeom>
          <a:solidFill>
            <a:srgbClr val="B5E853"/>
          </a:solidFill>
          <a:ln w="12700">
            <a:solidFill>
              <a:srgbClr val="B5E85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" y="1609344"/>
            <a:ext cx="5029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12103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VOWEL LENGTH IN ENGLISH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457200" y="2240280"/>
            <a:ext cx="4791456" cy="548640"/>
          </a:xfrm>
          <a:prstGeom prst="rect">
            <a:avLst/>
          </a:prstGeom>
          <a:solidFill>
            <a:srgbClr val="1A1850"/>
          </a:solidFill>
          <a:ln w="12700">
            <a:solidFill>
              <a:srgbClr val="2A286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2240280"/>
            <a:ext cx="2103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0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/ɪ/  "ship"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2697480" y="2404872"/>
            <a:ext cx="548640" cy="219456"/>
          </a:xfrm>
          <a:prstGeom prst="rect">
            <a:avLst/>
          </a:prstGeom>
          <a:solidFill>
            <a:srgbClr val="7A7A9D"/>
          </a:solidFill>
          <a:ln w="12700">
            <a:solidFill>
              <a:srgbClr val="7A7A9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651760" y="2240280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7A7A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vs.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3291840" y="2240280"/>
            <a:ext cx="1920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B5E8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/iː/  "sheep"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457200" y="2880360"/>
            <a:ext cx="4791456" cy="548640"/>
          </a:xfrm>
          <a:prstGeom prst="rect">
            <a:avLst/>
          </a:prstGeom>
          <a:solidFill>
            <a:srgbClr val="12103A"/>
          </a:solidFill>
          <a:ln w="12700">
            <a:solidFill>
              <a:srgbClr val="2A286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48640" y="2880360"/>
            <a:ext cx="2103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0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/ʊ/  "foot"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2697480" y="3044952"/>
            <a:ext cx="548640" cy="219456"/>
          </a:xfrm>
          <a:prstGeom prst="rect">
            <a:avLst/>
          </a:prstGeom>
          <a:solidFill>
            <a:srgbClr val="7A7A9D"/>
          </a:solidFill>
          <a:ln w="12700">
            <a:solidFill>
              <a:srgbClr val="7A7A9D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651760" y="2880360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7A7A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3291840" y="2880360"/>
            <a:ext cx="1920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B5E8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/uː/  "food"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457200" y="3520440"/>
            <a:ext cx="4791456" cy="548640"/>
          </a:xfrm>
          <a:prstGeom prst="rect">
            <a:avLst/>
          </a:prstGeom>
          <a:solidFill>
            <a:srgbClr val="1A1850"/>
          </a:solidFill>
          <a:ln w="12700">
            <a:solidFill>
              <a:srgbClr val="2A286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48640" y="3520440"/>
            <a:ext cx="2103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0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/e/  "bed"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2697480" y="3685032"/>
            <a:ext cx="548640" cy="219456"/>
          </a:xfrm>
          <a:prstGeom prst="rect">
            <a:avLst/>
          </a:prstGeom>
          <a:solidFill>
            <a:srgbClr val="7A7A9D"/>
          </a:solidFill>
          <a:ln w="12700">
            <a:solidFill>
              <a:srgbClr val="7A7A9D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2651760" y="3520440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7A7A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vs.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3291840" y="3520440"/>
            <a:ext cx="1920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B5E8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/eɪ/  "bay"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457200" y="4160520"/>
            <a:ext cx="4791456" cy="548640"/>
          </a:xfrm>
          <a:prstGeom prst="rect">
            <a:avLst/>
          </a:prstGeom>
          <a:solidFill>
            <a:srgbClr val="12103A"/>
          </a:solidFill>
          <a:ln w="12700">
            <a:solidFill>
              <a:srgbClr val="2A286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48640" y="4160520"/>
            <a:ext cx="2103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0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/ɒ/  "hot"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2697480" y="4325112"/>
            <a:ext cx="548640" cy="219456"/>
          </a:xfrm>
          <a:prstGeom prst="rect">
            <a:avLst/>
          </a:prstGeom>
          <a:solidFill>
            <a:srgbClr val="7A7A9D"/>
          </a:solidFill>
          <a:ln w="12700">
            <a:solidFill>
              <a:srgbClr val="7A7A9D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2651760" y="4160520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7A7A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vs.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3291840" y="4160520"/>
            <a:ext cx="1920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B5E8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/ɔː/  "bought"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5596128" y="1609344"/>
            <a:ext cx="3200400" cy="3200400"/>
          </a:xfrm>
          <a:prstGeom prst="rect">
            <a:avLst/>
          </a:prstGeom>
          <a:solidFill>
            <a:srgbClr val="0E0C2E"/>
          </a:solidFill>
          <a:ln w="12700">
            <a:solidFill>
              <a:srgbClr val="F5E642"/>
            </a:solidFill>
            <a:prstDash val="solid"/>
          </a:ln>
          <a:effectLst>
            <a:outerShdw sx="100000" sy="100000" kx="0" ky="0" algn="bl" rotWithShape="0" blurRad="152400" dist="50800" dir="8100000">
              <a:srgbClr val="000000">
                <a:alpha val="30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5596128" y="1609344"/>
            <a:ext cx="3200400" cy="548640"/>
          </a:xfrm>
          <a:prstGeom prst="rect">
            <a:avLst/>
          </a:prstGeom>
          <a:solidFill>
            <a:srgbClr val="F5E642"/>
          </a:solidFill>
          <a:ln w="12700">
            <a:solidFill>
              <a:srgbClr val="F5E642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596128" y="1609344"/>
            <a:ext cx="3200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2103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PHONEMIC STATUS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5705856" y="2231136"/>
            <a:ext cx="2980944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0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English, vowel length is a cue to meaning alongside quality. Length alone is rarely the sole distinctive feature — quality always co-varies.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210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87552"/>
          </a:xfrm>
          <a:prstGeom prst="rect">
            <a:avLst/>
          </a:prstGeom>
          <a:solidFill>
            <a:srgbClr val="1A1850"/>
          </a:solidFill>
          <a:ln w="12700">
            <a:solidFill>
              <a:srgbClr val="1A18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92608" cy="987552"/>
          </a:xfrm>
          <a:prstGeom prst="rect">
            <a:avLst/>
          </a:prstGeom>
          <a:solidFill>
            <a:srgbClr val="E8327C"/>
          </a:solidFill>
          <a:ln w="12700">
            <a:solidFill>
              <a:srgbClr val="E8327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75488" y="91440"/>
            <a:ext cx="82296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dirty="0">
                <a:solidFill>
                  <a:srgbClr val="E8327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CONNECTED SPEECH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347472" y="1060704"/>
            <a:ext cx="8449056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i="1" dirty="0">
                <a:solidFill>
                  <a:srgbClr val="B8A9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natural speech, prosodic processes reshape individual words across word boundaries.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347472" y="1609344"/>
            <a:ext cx="8449056" cy="603504"/>
          </a:xfrm>
          <a:prstGeom prst="rect">
            <a:avLst/>
          </a:prstGeom>
          <a:solidFill>
            <a:srgbClr val="0E0C2E"/>
          </a:solidFill>
          <a:ln w="12700">
            <a:solidFill>
              <a:srgbClr val="1A184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47472" y="1737360"/>
            <a:ext cx="164592" cy="347472"/>
          </a:xfrm>
          <a:prstGeom prst="rect">
            <a:avLst/>
          </a:prstGeom>
          <a:solidFill>
            <a:srgbClr val="E8327C"/>
          </a:solidFill>
          <a:ln w="12700">
            <a:solidFill>
              <a:srgbClr val="E8327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21792" y="1609344"/>
            <a:ext cx="210312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327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ASSIMILATION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2834640" y="1609344"/>
            <a:ext cx="33832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0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Sounds change to match neighbouring sounds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263640" y="1609344"/>
            <a:ext cx="24688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i="1" dirty="0">
                <a:solidFill>
                  <a:srgbClr val="E832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"ten boys" → [tem bɔɪz]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347472" y="2286000"/>
            <a:ext cx="8449056" cy="603504"/>
          </a:xfrm>
          <a:prstGeom prst="rect">
            <a:avLst/>
          </a:prstGeom>
          <a:solidFill>
            <a:srgbClr val="1A1850"/>
          </a:solidFill>
          <a:ln w="12700">
            <a:solidFill>
              <a:srgbClr val="1A1848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47472" y="2414016"/>
            <a:ext cx="164592" cy="347472"/>
          </a:xfrm>
          <a:prstGeom prst="rect">
            <a:avLst/>
          </a:prstGeom>
          <a:solidFill>
            <a:srgbClr val="2ECBDA"/>
          </a:solidFill>
          <a:ln w="12700">
            <a:solidFill>
              <a:srgbClr val="2ECBD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21792" y="2286000"/>
            <a:ext cx="210312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2ECBD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ELISION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2834640" y="2286000"/>
            <a:ext cx="33832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0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Sounds are omitted to ease articulation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263640" y="2286000"/>
            <a:ext cx="24688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i="1" dirty="0">
                <a:solidFill>
                  <a:srgbClr val="2ECB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"next please" → [neks pliːz]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347472" y="2962656"/>
            <a:ext cx="8449056" cy="603504"/>
          </a:xfrm>
          <a:prstGeom prst="rect">
            <a:avLst/>
          </a:prstGeom>
          <a:solidFill>
            <a:srgbClr val="0E0C2E"/>
          </a:solidFill>
          <a:ln w="12700">
            <a:solidFill>
              <a:srgbClr val="1A1848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47472" y="3090672"/>
            <a:ext cx="164592" cy="347472"/>
          </a:xfrm>
          <a:prstGeom prst="rect">
            <a:avLst/>
          </a:prstGeom>
          <a:solidFill>
            <a:srgbClr val="F5E642"/>
          </a:solidFill>
          <a:ln w="12700">
            <a:solidFill>
              <a:srgbClr val="F5E64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21792" y="2962656"/>
            <a:ext cx="210312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5E6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LINKING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2834640" y="2962656"/>
            <a:ext cx="33832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0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consonant bridges two words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263640" y="2962656"/>
            <a:ext cx="24688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i="1" dirty="0">
                <a:solidFill>
                  <a:srgbClr val="F5E6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"far away" → [fɑːr əweɪ]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347472" y="3639312"/>
            <a:ext cx="8449056" cy="603504"/>
          </a:xfrm>
          <a:prstGeom prst="rect">
            <a:avLst/>
          </a:prstGeom>
          <a:solidFill>
            <a:srgbClr val="1A1850"/>
          </a:solidFill>
          <a:ln w="12700">
            <a:solidFill>
              <a:srgbClr val="1A1848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347472" y="3767328"/>
            <a:ext cx="164592" cy="347472"/>
          </a:xfrm>
          <a:prstGeom prst="rect">
            <a:avLst/>
          </a:prstGeom>
          <a:solidFill>
            <a:srgbClr val="B5E853"/>
          </a:solidFill>
          <a:ln w="12700">
            <a:solidFill>
              <a:srgbClr val="B5E85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21792" y="3639312"/>
            <a:ext cx="210312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5E853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WEAK FORMS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2834640" y="3639312"/>
            <a:ext cx="33832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0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Function words lose stress and reduce to schwa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263640" y="3639312"/>
            <a:ext cx="24688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i="1" dirty="0">
                <a:solidFill>
                  <a:srgbClr val="B5E8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"and" [ænd] → [ənd] / [ən]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347472" y="4315968"/>
            <a:ext cx="8449056" cy="603504"/>
          </a:xfrm>
          <a:prstGeom prst="rect">
            <a:avLst/>
          </a:prstGeom>
          <a:solidFill>
            <a:srgbClr val="0E0C2E"/>
          </a:solidFill>
          <a:ln w="12700">
            <a:solidFill>
              <a:srgbClr val="1A1848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347472" y="4443984"/>
            <a:ext cx="164592" cy="347472"/>
          </a:xfrm>
          <a:prstGeom prst="rect">
            <a:avLst/>
          </a:prstGeom>
          <a:solidFill>
            <a:srgbClr val="7B5EA7"/>
          </a:solidFill>
          <a:ln w="12700">
            <a:solidFill>
              <a:srgbClr val="7B5EA7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21792" y="4315968"/>
            <a:ext cx="210312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7B5EA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JUNCTURE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2834640" y="4315968"/>
            <a:ext cx="33832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0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Pause or pitch signals word boundaries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6263640" y="4315968"/>
            <a:ext cx="24688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i="1" dirty="0">
                <a:solidFill>
                  <a:srgbClr val="7B5E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"ice cream" vs. "I scream"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Prosodic Features of the English Language</dc:title>
  <dc:subject>PptxGenJS Presentation</dc:subject>
  <dc:creator>PptxGenJS</dc:creator>
  <cp:lastModifiedBy>PptxGenJS</cp:lastModifiedBy>
  <cp:revision>1</cp:revision>
  <dcterms:created xsi:type="dcterms:W3CDTF">2026-05-19T23:33:38Z</dcterms:created>
  <dcterms:modified xsi:type="dcterms:W3CDTF">2026-05-19T23:33:38Z</dcterms:modified>
</cp:coreProperties>
</file>