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E1F0A"/>
        </a:solidFill>
      </p:bgPr>
    </p:bg>
    <p:spTree>
      <p:nvGrpSpPr>
        <p:cNvPr id="1" name=""/>
        <p:cNvGrpSpPr/>
        <p:nvPr/>
      </p:nvGrpSpPr>
      <p:grpSpPr>
        <a:xfrm>
          <a:off x="0" y="0"/>
          <a:ext cx="0" cy="0"/>
          <a:chOff x="0" y="0"/>
          <a:chExt cx="0" cy="0"/>
        </a:xfrm>
      </p:grpSpPr>
      <p:sp>
        <p:nvSpPr>
          <p:cNvPr id="2" name="Shape 0"/>
          <p:cNvSpPr/>
          <p:nvPr/>
        </p:nvSpPr>
        <p:spPr>
          <a:xfrm>
            <a:off x="3200400" y="-1371600"/>
            <a:ext cx="8229600" cy="8229600"/>
          </a:xfrm>
          <a:prstGeom prst="ellipse">
            <a:avLst/>
          </a:prstGeom>
          <a:solidFill>
            <a:srgbClr val="B94A2C">
              <a:alpha val="22000"/>
            </a:srgbClr>
          </a:solidFill>
          <a:ln w="12700">
            <a:solidFill>
              <a:srgbClr val="B94A2C">
                <a:alpha val="22000"/>
              </a:srgbClr>
            </a:solidFill>
            <a:prstDash val="solid"/>
          </a:ln>
        </p:spPr>
      </p:sp>
      <p:sp>
        <p:nvSpPr>
          <p:cNvPr id="3" name="Shape 1"/>
          <p:cNvSpPr/>
          <p:nvPr/>
        </p:nvSpPr>
        <p:spPr>
          <a:xfrm>
            <a:off x="0" y="0"/>
            <a:ext cx="292608" cy="5143500"/>
          </a:xfrm>
          <a:prstGeom prst="rect">
            <a:avLst/>
          </a:prstGeom>
          <a:solidFill>
            <a:srgbClr val="D48B2D"/>
          </a:solidFill>
          <a:ln w="12700">
            <a:solidFill>
              <a:srgbClr val="D48B2D"/>
            </a:solidFill>
            <a:prstDash val="solid"/>
          </a:ln>
        </p:spPr>
      </p:sp>
      <p:sp>
        <p:nvSpPr>
          <p:cNvPr id="4" name="Shape 2"/>
          <p:cNvSpPr/>
          <p:nvPr/>
        </p:nvSpPr>
        <p:spPr>
          <a:xfrm>
            <a:off x="548640" y="3090672"/>
            <a:ext cx="5029200" cy="82296"/>
          </a:xfrm>
          <a:prstGeom prst="rect">
            <a:avLst/>
          </a:prstGeom>
          <a:solidFill>
            <a:srgbClr val="F0C060"/>
          </a:solidFill>
          <a:ln w="12700">
            <a:solidFill>
              <a:srgbClr val="F0C060"/>
            </a:solidFill>
            <a:prstDash val="solid"/>
          </a:ln>
        </p:spPr>
      </p:sp>
      <p:sp>
        <p:nvSpPr>
          <p:cNvPr id="5" name="Text 3"/>
          <p:cNvSpPr/>
          <p:nvPr/>
        </p:nvSpPr>
        <p:spPr>
          <a:xfrm>
            <a:off x="548640" y="457200"/>
            <a:ext cx="7772400" cy="914400"/>
          </a:xfrm>
          <a:prstGeom prst="rect">
            <a:avLst/>
          </a:prstGeom>
          <a:noFill/>
          <a:ln/>
        </p:spPr>
        <p:txBody>
          <a:bodyPr wrap="square" rtlCol="0" anchor="ctr"/>
          <a:lstStyle/>
          <a:p>
            <a:pPr algn="l" indent="0" marL="0">
              <a:buNone/>
            </a:pPr>
            <a:r>
              <a:rPr lang="en-US" sz="5800" b="1" spc="400" kern="0" dirty="0">
                <a:solidFill>
                  <a:srgbClr val="F0C060"/>
                </a:solidFill>
                <a:latin typeface="Georgia" pitchFamily="34" charset="0"/>
                <a:ea typeface="Georgia" pitchFamily="34" charset="-122"/>
                <a:cs typeface="Georgia" pitchFamily="34" charset="-120"/>
              </a:rPr>
              <a:t>SONORANTS</a:t>
            </a:r>
            <a:endParaRPr lang="en-US" sz="5800" dirty="0"/>
          </a:p>
        </p:txBody>
      </p:sp>
      <p:sp>
        <p:nvSpPr>
          <p:cNvPr id="6" name="Text 4"/>
          <p:cNvSpPr/>
          <p:nvPr/>
        </p:nvSpPr>
        <p:spPr>
          <a:xfrm>
            <a:off x="548640" y="1417320"/>
            <a:ext cx="6400800" cy="640080"/>
          </a:xfrm>
          <a:prstGeom prst="rect">
            <a:avLst/>
          </a:prstGeom>
          <a:noFill/>
          <a:ln/>
        </p:spPr>
        <p:txBody>
          <a:bodyPr wrap="square" rtlCol="0" anchor="ctr"/>
          <a:lstStyle/>
          <a:p>
            <a:pPr algn="l" indent="0" marL="0">
              <a:buNone/>
            </a:pPr>
            <a:r>
              <a:rPr lang="en-US" sz="2800" i="1" dirty="0">
                <a:solidFill>
                  <a:srgbClr val="E8C98A"/>
                </a:solidFill>
                <a:latin typeface="Georgia" pitchFamily="34" charset="0"/>
                <a:ea typeface="Georgia" pitchFamily="34" charset="-122"/>
                <a:cs typeface="Georgia" pitchFamily="34" charset="-120"/>
              </a:rPr>
              <a:t>and their status in</a:t>
            </a:r>
            <a:endParaRPr lang="en-US" sz="2800" dirty="0"/>
          </a:p>
        </p:txBody>
      </p:sp>
      <p:sp>
        <p:nvSpPr>
          <p:cNvPr id="7" name="Text 5"/>
          <p:cNvSpPr/>
          <p:nvPr/>
        </p:nvSpPr>
        <p:spPr>
          <a:xfrm>
            <a:off x="548640" y="2011680"/>
            <a:ext cx="6400800" cy="914400"/>
          </a:xfrm>
          <a:prstGeom prst="rect">
            <a:avLst/>
          </a:prstGeom>
          <a:noFill/>
          <a:ln/>
        </p:spPr>
        <p:txBody>
          <a:bodyPr wrap="square" rtlCol="0" anchor="ctr"/>
          <a:lstStyle/>
          <a:p>
            <a:pPr algn="l" indent="0" marL="0">
              <a:buNone/>
            </a:pPr>
            <a:r>
              <a:rPr lang="en-US" sz="5200" b="1" dirty="0">
                <a:solidFill>
                  <a:srgbClr val="FDF6EC"/>
                </a:solidFill>
                <a:latin typeface="Georgia" pitchFamily="34" charset="0"/>
                <a:ea typeface="Georgia" pitchFamily="34" charset="-122"/>
                <a:cs typeface="Georgia" pitchFamily="34" charset="-120"/>
              </a:rPr>
              <a:t>English</a:t>
            </a:r>
            <a:endParaRPr lang="en-US" sz="5200" dirty="0"/>
          </a:p>
        </p:txBody>
      </p:sp>
      <p:sp>
        <p:nvSpPr>
          <p:cNvPr id="8" name="Text 6"/>
          <p:cNvSpPr/>
          <p:nvPr/>
        </p:nvSpPr>
        <p:spPr>
          <a:xfrm>
            <a:off x="548640" y="3291840"/>
            <a:ext cx="6858000" cy="502920"/>
          </a:xfrm>
          <a:prstGeom prst="rect">
            <a:avLst/>
          </a:prstGeom>
          <a:noFill/>
          <a:ln/>
        </p:spPr>
        <p:txBody>
          <a:bodyPr wrap="square" rtlCol="0" anchor="ctr"/>
          <a:lstStyle/>
          <a:p>
            <a:pPr indent="0" marL="0">
              <a:buNone/>
            </a:pPr>
            <a:r>
              <a:rPr lang="en-US" sz="1600" i="1" dirty="0">
                <a:solidFill>
                  <a:srgbClr val="8C7B6B"/>
                </a:solidFill>
                <a:latin typeface="Georgia" pitchFamily="34" charset="0"/>
                <a:ea typeface="Georgia" pitchFamily="34" charset="-122"/>
                <a:cs typeface="Georgia" pitchFamily="34" charset="-120"/>
              </a:rPr>
              <a:t>A Phonological Enquiry into Resonant Consonants</a:t>
            </a:r>
            <a:endParaRPr lang="en-US" sz="1600" dirty="0"/>
          </a:p>
        </p:txBody>
      </p:sp>
      <p:sp>
        <p:nvSpPr>
          <p:cNvPr id="9" name="Text 7"/>
          <p:cNvSpPr/>
          <p:nvPr/>
        </p:nvSpPr>
        <p:spPr>
          <a:xfrm>
            <a:off x="4114800" y="4206240"/>
            <a:ext cx="4846320" cy="640080"/>
          </a:xfrm>
          <a:prstGeom prst="rect">
            <a:avLst/>
          </a:prstGeom>
          <a:noFill/>
          <a:ln/>
        </p:spPr>
        <p:txBody>
          <a:bodyPr wrap="square" rtlCol="0" anchor="ctr"/>
          <a:lstStyle/>
          <a:p>
            <a:pPr algn="r" indent="0" marL="0">
              <a:buNone/>
            </a:pPr>
            <a:r>
              <a:rPr lang="en-US" sz="2000" spc="200" kern="0" dirty="0">
                <a:solidFill>
                  <a:srgbClr val="D48B2D"/>
                </a:solidFill>
                <a:latin typeface="Georgia" pitchFamily="34" charset="0"/>
                <a:ea typeface="Georgia" pitchFamily="34" charset="-122"/>
                <a:cs typeface="Georgia" pitchFamily="34" charset="-120"/>
              </a:rPr>
              <a:t>/m/  /n/  /ŋ/  /l/  /r/  /w/  /j/</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B94A2C"/>
        </a:solidFill>
      </p:bgPr>
    </p:bg>
    <p:spTree>
      <p:nvGrpSpPr>
        <p:cNvPr id="1" name=""/>
        <p:cNvGrpSpPr/>
        <p:nvPr/>
      </p:nvGrpSpPr>
      <p:grpSpPr>
        <a:xfrm>
          <a:off x="0" y="0"/>
          <a:ext cx="0" cy="0"/>
          <a:chOff x="0" y="0"/>
          <a:chExt cx="0" cy="0"/>
        </a:xfrm>
      </p:grpSpPr>
      <p:sp>
        <p:nvSpPr>
          <p:cNvPr id="2" name="Shape 0"/>
          <p:cNvSpPr/>
          <p:nvPr/>
        </p:nvSpPr>
        <p:spPr>
          <a:xfrm>
            <a:off x="0" y="0"/>
            <a:ext cx="9144000" cy="1600200"/>
          </a:xfrm>
          <a:prstGeom prst="rect">
            <a:avLst/>
          </a:prstGeom>
          <a:solidFill>
            <a:srgbClr val="2A1505"/>
          </a:solidFill>
          <a:ln w="12700">
            <a:solidFill>
              <a:srgbClr val="2A1505"/>
            </a:solidFill>
            <a:prstDash val="solid"/>
          </a:ln>
        </p:spPr>
      </p:sp>
      <p:sp>
        <p:nvSpPr>
          <p:cNvPr id="3" name="Shape 1"/>
          <p:cNvSpPr/>
          <p:nvPr/>
        </p:nvSpPr>
        <p:spPr>
          <a:xfrm>
            <a:off x="0" y="1600200"/>
            <a:ext cx="9144000" cy="128016"/>
          </a:xfrm>
          <a:prstGeom prst="rect">
            <a:avLst/>
          </a:prstGeom>
          <a:solidFill>
            <a:srgbClr val="F0C060"/>
          </a:solidFill>
          <a:ln w="12700">
            <a:solidFill>
              <a:srgbClr val="F0C060"/>
            </a:solidFill>
            <a:prstDash val="solid"/>
          </a:ln>
        </p:spPr>
      </p:sp>
      <p:sp>
        <p:nvSpPr>
          <p:cNvPr id="4" name="Shape 2"/>
          <p:cNvSpPr/>
          <p:nvPr/>
        </p:nvSpPr>
        <p:spPr>
          <a:xfrm>
            <a:off x="5486400" y="1371600"/>
            <a:ext cx="5029200" cy="5029200"/>
          </a:xfrm>
          <a:prstGeom prst="ellipse">
            <a:avLst/>
          </a:prstGeom>
          <a:solidFill>
            <a:srgbClr val="2A1505">
              <a:alpha val="35000"/>
            </a:srgbClr>
          </a:solidFill>
          <a:ln w="12700">
            <a:solidFill>
              <a:srgbClr val="2A1505">
                <a:alpha val="35000"/>
              </a:srgbClr>
            </a:solidFill>
            <a:prstDash val="solid"/>
          </a:ln>
        </p:spPr>
      </p:sp>
      <p:sp>
        <p:nvSpPr>
          <p:cNvPr id="5" name="Text 3"/>
          <p:cNvSpPr/>
          <p:nvPr/>
        </p:nvSpPr>
        <p:spPr>
          <a:xfrm>
            <a:off x="548640" y="256032"/>
            <a:ext cx="7772400" cy="1005840"/>
          </a:xfrm>
          <a:prstGeom prst="rect">
            <a:avLst/>
          </a:prstGeom>
          <a:noFill/>
          <a:ln/>
        </p:spPr>
        <p:txBody>
          <a:bodyPr wrap="square" rtlCol="0" anchor="ctr"/>
          <a:lstStyle/>
          <a:p>
            <a:pPr indent="0" marL="0">
              <a:buNone/>
            </a:pPr>
            <a:r>
              <a:rPr lang="en-US" sz="5200" b="1" dirty="0">
                <a:solidFill>
                  <a:srgbClr val="F0C060"/>
                </a:solidFill>
                <a:latin typeface="Georgia" pitchFamily="34" charset="0"/>
                <a:ea typeface="Georgia" pitchFamily="34" charset="-122"/>
                <a:cs typeface="Georgia" pitchFamily="34" charset="-120"/>
              </a:rPr>
              <a:t>Conclusion</a:t>
            </a:r>
            <a:endParaRPr lang="en-US" sz="5200" dirty="0"/>
          </a:p>
        </p:txBody>
      </p:sp>
      <p:sp>
        <p:nvSpPr>
          <p:cNvPr id="6" name="Text 4"/>
          <p:cNvSpPr/>
          <p:nvPr/>
        </p:nvSpPr>
        <p:spPr>
          <a:xfrm>
            <a:off x="548640" y="1920240"/>
            <a:ext cx="7955280" cy="2926080"/>
          </a:xfrm>
          <a:prstGeom prst="rect">
            <a:avLst/>
          </a:prstGeom>
          <a:noFill/>
          <a:ln/>
        </p:spPr>
        <p:txBody>
          <a:bodyPr wrap="square" rtlCol="0" anchor="t"/>
          <a:lstStyle/>
          <a:p>
            <a:pPr indent="0" marL="0">
              <a:buNone/>
            </a:pPr>
            <a:r>
              <a:rPr lang="en-US" sz="2300" dirty="0">
                <a:solidFill>
                  <a:srgbClr val="FDF6EC"/>
                </a:solidFill>
                <a:latin typeface="Georgia" pitchFamily="34" charset="0"/>
                <a:ea typeface="Georgia" pitchFamily="34" charset="-122"/>
                <a:cs typeface="Georgia" pitchFamily="34" charset="-120"/>
              </a:rPr>
              <a:t>Sonorants — nasals, liquids, and glides — occupy a privileged position in English phonology. Their continuous voicing, high sonority, and capacity to serve as syllable nuclei distinguish them fundamentally from obstruents. Understanding their status is central to mastering English phonological structure.</a:t>
            </a:r>
            <a:endParaRPr lang="en-US" sz="2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DF6EC"/>
        </a:solidFill>
      </p:bgPr>
    </p:bg>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D48B2D"/>
          </a:solidFill>
          <a:ln w="12700">
            <a:solidFill>
              <a:srgbClr val="D48B2D"/>
            </a:solidFill>
            <a:prstDash val="solid"/>
          </a:ln>
        </p:spPr>
      </p:sp>
      <p:sp>
        <p:nvSpPr>
          <p:cNvPr id="3" name="Shape 1"/>
          <p:cNvSpPr/>
          <p:nvPr/>
        </p:nvSpPr>
        <p:spPr>
          <a:xfrm>
            <a:off x="0" y="1143000"/>
            <a:ext cx="9144000" cy="91440"/>
          </a:xfrm>
          <a:prstGeom prst="rect">
            <a:avLst/>
          </a:prstGeom>
          <a:solidFill>
            <a:srgbClr val="B94A2C"/>
          </a:solidFill>
          <a:ln w="12700">
            <a:solidFill>
              <a:srgbClr val="B94A2C"/>
            </a:solidFill>
            <a:prstDash val="solid"/>
          </a:ln>
        </p:spPr>
      </p:sp>
      <p:sp>
        <p:nvSpPr>
          <p:cNvPr id="4" name="Text 2"/>
          <p:cNvSpPr/>
          <p:nvPr/>
        </p:nvSpPr>
        <p:spPr>
          <a:xfrm>
            <a:off x="502920" y="164592"/>
            <a:ext cx="8229600" cy="777240"/>
          </a:xfrm>
          <a:prstGeom prst="rect">
            <a:avLst/>
          </a:prstGeom>
          <a:noFill/>
          <a:ln/>
        </p:spPr>
        <p:txBody>
          <a:bodyPr wrap="square" rtlCol="0" anchor="ctr"/>
          <a:lstStyle/>
          <a:p>
            <a:pPr indent="0" marL="0">
              <a:buNone/>
            </a:pPr>
            <a:r>
              <a:rPr lang="en-US" sz="3800" b="1" dirty="0">
                <a:solidFill>
                  <a:srgbClr val="3E1F0A"/>
                </a:solidFill>
                <a:latin typeface="Georgia" pitchFamily="34" charset="0"/>
                <a:ea typeface="Georgia" pitchFamily="34" charset="-122"/>
                <a:cs typeface="Georgia" pitchFamily="34" charset="-120"/>
              </a:rPr>
              <a:t>What Are Sonorants?</a:t>
            </a:r>
            <a:endParaRPr lang="en-US" sz="3800" dirty="0"/>
          </a:p>
        </p:txBody>
      </p:sp>
      <p:sp>
        <p:nvSpPr>
          <p:cNvPr id="5" name="Text 3"/>
          <p:cNvSpPr/>
          <p:nvPr/>
        </p:nvSpPr>
        <p:spPr>
          <a:xfrm>
            <a:off x="502920" y="1444752"/>
            <a:ext cx="8229600" cy="1005840"/>
          </a:xfrm>
          <a:prstGeom prst="rect">
            <a:avLst/>
          </a:prstGeom>
          <a:noFill/>
          <a:ln/>
        </p:spPr>
        <p:txBody>
          <a:bodyPr wrap="square" rtlCol="0" anchor="ctr"/>
          <a:lstStyle/>
          <a:p>
            <a:pPr indent="0" marL="0">
              <a:buNone/>
            </a:pPr>
            <a:r>
              <a:rPr lang="en-US" sz="2400" dirty="0">
                <a:solidFill>
                  <a:srgbClr val="2B2B2B"/>
                </a:solidFill>
                <a:latin typeface="Georgia" pitchFamily="34" charset="0"/>
                <a:ea typeface="Georgia" pitchFamily="34" charset="-122"/>
                <a:cs typeface="Georgia" pitchFamily="34" charset="-120"/>
              </a:rPr>
              <a:t>Sounds produced with continuous, non-turbulent airflow —</a:t>
            </a:r>
            <a:endParaRPr lang="en-US" sz="2400" dirty="0"/>
          </a:p>
          <a:p>
            <a:pPr indent="0" marL="0">
              <a:buNone/>
            </a:pPr>
            <a:r>
              <a:rPr lang="en-US" sz="2400" dirty="0">
                <a:solidFill>
                  <a:srgbClr val="2B2B2B"/>
                </a:solidFill>
                <a:latin typeface="Georgia" pitchFamily="34" charset="0"/>
                <a:ea typeface="Georgia" pitchFamily="34" charset="-122"/>
                <a:cs typeface="Georgia" pitchFamily="34" charset="-120"/>
              </a:rPr>
              <a:t>the voice resonates freely through the vocal tract.</a:t>
            </a:r>
            <a:endParaRPr lang="en-US" sz="2400" dirty="0"/>
          </a:p>
        </p:txBody>
      </p:sp>
      <p:sp>
        <p:nvSpPr>
          <p:cNvPr id="6" name="Shape 4"/>
          <p:cNvSpPr/>
          <p:nvPr/>
        </p:nvSpPr>
        <p:spPr>
          <a:xfrm>
            <a:off x="502920" y="2697480"/>
            <a:ext cx="1920240" cy="566928"/>
          </a:xfrm>
          <a:prstGeom prst="roundRect">
            <a:avLst>
              <a:gd name="adj" fmla="val 48387"/>
            </a:avLst>
          </a:prstGeom>
          <a:solidFill>
            <a:srgbClr val="2D6A4F"/>
          </a:solidFill>
          <a:ln w="12700">
            <a:solidFill>
              <a:srgbClr val="2D6A4F"/>
            </a:solidFill>
            <a:prstDash val="solid"/>
          </a:ln>
        </p:spPr>
      </p:sp>
      <p:sp>
        <p:nvSpPr>
          <p:cNvPr id="7" name="Text 5"/>
          <p:cNvSpPr/>
          <p:nvPr/>
        </p:nvSpPr>
        <p:spPr>
          <a:xfrm>
            <a:off x="502920" y="2697480"/>
            <a:ext cx="1920240" cy="566928"/>
          </a:xfrm>
          <a:prstGeom prst="rect">
            <a:avLst/>
          </a:prstGeom>
          <a:noFill/>
          <a:ln/>
        </p:spPr>
        <p:txBody>
          <a:bodyPr wrap="square" rtlCol="0" anchor="ctr"/>
          <a:lstStyle/>
          <a:p>
            <a:pPr algn="ctr" indent="0" marL="0">
              <a:buNone/>
            </a:pPr>
            <a:r>
              <a:rPr lang="en-US" sz="1800" b="1" dirty="0">
                <a:solidFill>
                  <a:srgbClr val="FFFFFF"/>
                </a:solidFill>
                <a:latin typeface="Georgia" pitchFamily="34" charset="0"/>
                <a:ea typeface="Georgia" pitchFamily="34" charset="-122"/>
                <a:cs typeface="Georgia" pitchFamily="34" charset="-120"/>
              </a:rPr>
              <a:t>voiced</a:t>
            </a:r>
            <a:endParaRPr lang="en-US" sz="1800" dirty="0"/>
          </a:p>
        </p:txBody>
      </p:sp>
      <p:sp>
        <p:nvSpPr>
          <p:cNvPr id="8" name="Shape 6"/>
          <p:cNvSpPr/>
          <p:nvPr/>
        </p:nvSpPr>
        <p:spPr>
          <a:xfrm>
            <a:off x="2606040" y="2697480"/>
            <a:ext cx="1920240" cy="566928"/>
          </a:xfrm>
          <a:prstGeom prst="roundRect">
            <a:avLst>
              <a:gd name="adj" fmla="val 48387"/>
            </a:avLst>
          </a:prstGeom>
          <a:solidFill>
            <a:srgbClr val="B94A2C"/>
          </a:solidFill>
          <a:ln w="12700">
            <a:solidFill>
              <a:srgbClr val="B94A2C"/>
            </a:solidFill>
            <a:prstDash val="solid"/>
          </a:ln>
        </p:spPr>
      </p:sp>
      <p:sp>
        <p:nvSpPr>
          <p:cNvPr id="9" name="Text 7"/>
          <p:cNvSpPr/>
          <p:nvPr/>
        </p:nvSpPr>
        <p:spPr>
          <a:xfrm>
            <a:off x="2606040" y="2697480"/>
            <a:ext cx="1920240" cy="566928"/>
          </a:xfrm>
          <a:prstGeom prst="rect">
            <a:avLst/>
          </a:prstGeom>
          <a:noFill/>
          <a:ln/>
        </p:spPr>
        <p:txBody>
          <a:bodyPr wrap="square" rtlCol="0" anchor="ctr"/>
          <a:lstStyle/>
          <a:p>
            <a:pPr algn="ctr" indent="0" marL="0">
              <a:buNone/>
            </a:pPr>
            <a:r>
              <a:rPr lang="en-US" sz="1800" b="1" dirty="0">
                <a:solidFill>
                  <a:srgbClr val="FFFFFF"/>
                </a:solidFill>
                <a:latin typeface="Georgia" pitchFamily="34" charset="0"/>
                <a:ea typeface="Georgia" pitchFamily="34" charset="-122"/>
                <a:cs typeface="Georgia" pitchFamily="34" charset="-120"/>
              </a:rPr>
              <a:t>no turbulence</a:t>
            </a:r>
            <a:endParaRPr lang="en-US" sz="1800" dirty="0"/>
          </a:p>
        </p:txBody>
      </p:sp>
      <p:sp>
        <p:nvSpPr>
          <p:cNvPr id="10" name="Shape 8"/>
          <p:cNvSpPr/>
          <p:nvPr/>
        </p:nvSpPr>
        <p:spPr>
          <a:xfrm>
            <a:off x="4709160" y="2697480"/>
            <a:ext cx="1920240" cy="566928"/>
          </a:xfrm>
          <a:prstGeom prst="roundRect">
            <a:avLst>
              <a:gd name="adj" fmla="val 48387"/>
            </a:avLst>
          </a:prstGeom>
          <a:solidFill>
            <a:srgbClr val="D48B2D"/>
          </a:solidFill>
          <a:ln w="12700">
            <a:solidFill>
              <a:srgbClr val="D48B2D"/>
            </a:solidFill>
            <a:prstDash val="solid"/>
          </a:ln>
        </p:spPr>
      </p:sp>
      <p:sp>
        <p:nvSpPr>
          <p:cNvPr id="11" name="Text 9"/>
          <p:cNvSpPr/>
          <p:nvPr/>
        </p:nvSpPr>
        <p:spPr>
          <a:xfrm>
            <a:off x="4709160" y="2697480"/>
            <a:ext cx="1920240" cy="566928"/>
          </a:xfrm>
          <a:prstGeom prst="rect">
            <a:avLst/>
          </a:prstGeom>
          <a:noFill/>
          <a:ln/>
        </p:spPr>
        <p:txBody>
          <a:bodyPr wrap="square" rtlCol="0" anchor="ctr"/>
          <a:lstStyle/>
          <a:p>
            <a:pPr algn="ctr" indent="0" marL="0">
              <a:buNone/>
            </a:pPr>
            <a:r>
              <a:rPr lang="en-US" sz="1800" b="1" dirty="0">
                <a:solidFill>
                  <a:srgbClr val="3E1F0A"/>
                </a:solidFill>
                <a:latin typeface="Georgia" pitchFamily="34" charset="0"/>
                <a:ea typeface="Georgia" pitchFamily="34" charset="-122"/>
                <a:cs typeface="Georgia" pitchFamily="34" charset="-120"/>
              </a:rPr>
              <a:t>resonant</a:t>
            </a:r>
            <a:endParaRPr lang="en-US" sz="1800" dirty="0"/>
          </a:p>
        </p:txBody>
      </p:sp>
      <p:sp>
        <p:nvSpPr>
          <p:cNvPr id="12" name="Shape 10"/>
          <p:cNvSpPr/>
          <p:nvPr/>
        </p:nvSpPr>
        <p:spPr>
          <a:xfrm>
            <a:off x="6812280" y="2697480"/>
            <a:ext cx="1920240" cy="566928"/>
          </a:xfrm>
          <a:prstGeom prst="roundRect">
            <a:avLst>
              <a:gd name="adj" fmla="val 48387"/>
            </a:avLst>
          </a:prstGeom>
          <a:solidFill>
            <a:srgbClr val="8C7B6B"/>
          </a:solidFill>
          <a:ln w="12700">
            <a:solidFill>
              <a:srgbClr val="8C7B6B"/>
            </a:solidFill>
            <a:prstDash val="solid"/>
          </a:ln>
        </p:spPr>
      </p:sp>
      <p:sp>
        <p:nvSpPr>
          <p:cNvPr id="13" name="Text 11"/>
          <p:cNvSpPr/>
          <p:nvPr/>
        </p:nvSpPr>
        <p:spPr>
          <a:xfrm>
            <a:off x="6812280" y="2697480"/>
            <a:ext cx="1920240" cy="566928"/>
          </a:xfrm>
          <a:prstGeom prst="rect">
            <a:avLst/>
          </a:prstGeom>
          <a:noFill/>
          <a:ln/>
        </p:spPr>
        <p:txBody>
          <a:bodyPr wrap="square" rtlCol="0" anchor="ctr"/>
          <a:lstStyle/>
          <a:p>
            <a:pPr algn="ctr" indent="0" marL="0">
              <a:buNone/>
            </a:pPr>
            <a:r>
              <a:rPr lang="en-US" sz="1800" b="1" dirty="0">
                <a:solidFill>
                  <a:srgbClr val="FFFFFF"/>
                </a:solidFill>
                <a:latin typeface="Georgia" pitchFamily="34" charset="0"/>
                <a:ea typeface="Georgia" pitchFamily="34" charset="-122"/>
                <a:cs typeface="Georgia" pitchFamily="34" charset="-120"/>
              </a:rPr>
              <a:t>syllabic</a:t>
            </a:r>
            <a:endParaRPr lang="en-US" sz="1800" dirty="0"/>
          </a:p>
        </p:txBody>
      </p:sp>
      <p:sp>
        <p:nvSpPr>
          <p:cNvPr id="14" name="Text 12"/>
          <p:cNvSpPr/>
          <p:nvPr/>
        </p:nvSpPr>
        <p:spPr>
          <a:xfrm>
            <a:off x="502920" y="3493008"/>
            <a:ext cx="8229600" cy="1005840"/>
          </a:xfrm>
          <a:prstGeom prst="rect">
            <a:avLst/>
          </a:prstGeom>
          <a:noFill/>
          <a:ln/>
        </p:spPr>
        <p:txBody>
          <a:bodyPr wrap="square" rtlCol="0" anchor="ctr"/>
          <a:lstStyle/>
          <a:p>
            <a:pPr indent="0" marL="0">
              <a:buNone/>
            </a:pPr>
            <a:r>
              <a:rPr lang="en-US" sz="2000" i="1" dirty="0">
                <a:solidFill>
                  <a:srgbClr val="8C7B6B"/>
                </a:solidFill>
                <a:latin typeface="Georgia" pitchFamily="34" charset="0"/>
                <a:ea typeface="Georgia" pitchFamily="34" charset="-122"/>
                <a:cs typeface="Georgia" pitchFamily="34" charset="-120"/>
              </a:rPr>
              <a:t>They contrast with obstruents (stops, fricatives, affricates) which</a:t>
            </a:r>
            <a:endParaRPr lang="en-US" sz="2000" dirty="0"/>
          </a:p>
          <a:p>
            <a:pPr indent="0" marL="0">
              <a:buNone/>
            </a:pPr>
            <a:r>
              <a:rPr lang="en-US" sz="2000" i="1" dirty="0">
                <a:solidFill>
                  <a:srgbClr val="8C7B6B"/>
                </a:solidFill>
                <a:latin typeface="Georgia" pitchFamily="34" charset="0"/>
                <a:ea typeface="Georgia" pitchFamily="34" charset="-122"/>
                <a:cs typeface="Georgia" pitchFamily="34" charset="-120"/>
              </a:rPr>
              <a:t>create oral constriction or turbulence in the air stream.</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E6CC"/>
        </a:solidFill>
      </p:bgPr>
    </p:bg>
    <p:spTree>
      <p:nvGrpSpPr>
        <p:cNvPr id="1" name=""/>
        <p:cNvGrpSpPr/>
        <p:nvPr/>
      </p:nvGrpSpPr>
      <p:grpSpPr>
        <a:xfrm>
          <a:off x="0" y="0"/>
          <a:ext cx="0" cy="0"/>
          <a:chOff x="0" y="0"/>
          <a:chExt cx="0" cy="0"/>
        </a:xfrm>
      </p:grpSpPr>
      <p:sp>
        <p:nvSpPr>
          <p:cNvPr id="2" name="Shape 0"/>
          <p:cNvSpPr/>
          <p:nvPr/>
        </p:nvSpPr>
        <p:spPr>
          <a:xfrm>
            <a:off x="0" y="0"/>
            <a:ext cx="2834640" cy="5143500"/>
          </a:xfrm>
          <a:prstGeom prst="rect">
            <a:avLst/>
          </a:prstGeom>
          <a:solidFill>
            <a:srgbClr val="2A1505"/>
          </a:solidFill>
          <a:ln w="12700">
            <a:solidFill>
              <a:srgbClr val="2A1505"/>
            </a:solidFill>
            <a:prstDash val="solid"/>
          </a:ln>
        </p:spPr>
      </p:sp>
      <p:sp>
        <p:nvSpPr>
          <p:cNvPr id="3" name="Shape 1"/>
          <p:cNvSpPr/>
          <p:nvPr/>
        </p:nvSpPr>
        <p:spPr>
          <a:xfrm>
            <a:off x="2834640" y="0"/>
            <a:ext cx="137160" cy="5143500"/>
          </a:xfrm>
          <a:prstGeom prst="rect">
            <a:avLst/>
          </a:prstGeom>
          <a:solidFill>
            <a:srgbClr val="D48B2D"/>
          </a:solidFill>
          <a:ln w="12700">
            <a:solidFill>
              <a:srgbClr val="D48B2D"/>
            </a:solidFill>
            <a:prstDash val="solid"/>
          </a:ln>
        </p:spPr>
      </p:sp>
      <p:sp>
        <p:nvSpPr>
          <p:cNvPr id="4" name="Text 2"/>
          <p:cNvSpPr/>
          <p:nvPr/>
        </p:nvSpPr>
        <p:spPr>
          <a:xfrm>
            <a:off x="137160" y="457200"/>
            <a:ext cx="2560320" cy="594360"/>
          </a:xfrm>
          <a:prstGeom prst="rect">
            <a:avLst/>
          </a:prstGeom>
          <a:noFill/>
          <a:ln/>
        </p:spPr>
        <p:txBody>
          <a:bodyPr wrap="square" rtlCol="0" anchor="ctr"/>
          <a:lstStyle/>
          <a:p>
            <a:pPr algn="ctr" indent="0" marL="0">
              <a:buNone/>
            </a:pPr>
            <a:r>
              <a:rPr lang="en-US" sz="1400" b="1" spc="500" kern="0" dirty="0">
                <a:solidFill>
                  <a:srgbClr val="F0C060"/>
                </a:solidFill>
                <a:latin typeface="Georgia" pitchFamily="34" charset="0"/>
                <a:ea typeface="Georgia" pitchFamily="34" charset="-122"/>
                <a:cs typeface="Georgia" pitchFamily="34" charset="-120"/>
              </a:rPr>
              <a:t>CLASSES</a:t>
            </a:r>
            <a:endParaRPr lang="en-US" sz="1400" dirty="0"/>
          </a:p>
        </p:txBody>
      </p:sp>
      <p:sp>
        <p:nvSpPr>
          <p:cNvPr id="5" name="Text 3"/>
          <p:cNvSpPr/>
          <p:nvPr/>
        </p:nvSpPr>
        <p:spPr>
          <a:xfrm>
            <a:off x="137160" y="1097280"/>
            <a:ext cx="2560320" cy="1371600"/>
          </a:xfrm>
          <a:prstGeom prst="rect">
            <a:avLst/>
          </a:prstGeom>
          <a:noFill/>
          <a:ln/>
        </p:spPr>
        <p:txBody>
          <a:bodyPr wrap="square" rtlCol="0" anchor="ctr"/>
          <a:lstStyle/>
          <a:p>
            <a:pPr algn="ctr" indent="0" marL="0">
              <a:buNone/>
            </a:pPr>
            <a:r>
              <a:rPr lang="en-US" sz="3000" b="1" dirty="0">
                <a:solidFill>
                  <a:srgbClr val="FDF6EC"/>
                </a:solidFill>
                <a:latin typeface="Georgia" pitchFamily="34" charset="0"/>
                <a:ea typeface="Georgia" pitchFamily="34" charset="-122"/>
                <a:cs typeface="Georgia" pitchFamily="34" charset="-120"/>
              </a:rPr>
              <a:t>of</a:t>
            </a:r>
            <a:endParaRPr lang="en-US" sz="3000" dirty="0"/>
          </a:p>
          <a:p>
            <a:pPr algn="ctr" indent="0" marL="0">
              <a:buNone/>
            </a:pPr>
            <a:r>
              <a:rPr lang="en-US" sz="3000" b="1" dirty="0">
                <a:solidFill>
                  <a:srgbClr val="FDF6EC"/>
                </a:solidFill>
                <a:latin typeface="Georgia" pitchFamily="34" charset="0"/>
                <a:ea typeface="Georgia" pitchFamily="34" charset="-122"/>
                <a:cs typeface="Georgia" pitchFamily="34" charset="-120"/>
              </a:rPr>
              <a:t>Sonorants</a:t>
            </a:r>
            <a:endParaRPr lang="en-US" sz="3000" dirty="0"/>
          </a:p>
        </p:txBody>
      </p:sp>
      <p:sp>
        <p:nvSpPr>
          <p:cNvPr id="6" name="Text 4"/>
          <p:cNvSpPr/>
          <p:nvPr/>
        </p:nvSpPr>
        <p:spPr>
          <a:xfrm>
            <a:off x="137160" y="2743200"/>
            <a:ext cx="2560320" cy="1645920"/>
          </a:xfrm>
          <a:prstGeom prst="rect">
            <a:avLst/>
          </a:prstGeom>
          <a:noFill/>
          <a:ln/>
        </p:spPr>
        <p:txBody>
          <a:bodyPr wrap="square" rtlCol="0" anchor="ctr"/>
          <a:lstStyle/>
          <a:p>
            <a:pPr algn="ctr" indent="0" marL="0">
              <a:buNone/>
            </a:pPr>
            <a:r>
              <a:rPr lang="en-US" sz="2200" dirty="0">
                <a:solidFill>
                  <a:srgbClr val="D48B2D"/>
                </a:solidFill>
                <a:latin typeface="Georgia" pitchFamily="34" charset="0"/>
                <a:ea typeface="Georgia" pitchFamily="34" charset="-122"/>
                <a:cs typeface="Georgia" pitchFamily="34" charset="-120"/>
              </a:rPr>
              <a:t>/m/ /n/ /ŋ/</a:t>
            </a:r>
            <a:endParaRPr lang="en-US" sz="2200" dirty="0"/>
          </a:p>
          <a:p>
            <a:pPr algn="ctr" indent="0" marL="0">
              <a:buNone/>
            </a:pPr>
            <a:r>
              <a:rPr lang="en-US" sz="2200" dirty="0">
                <a:solidFill>
                  <a:srgbClr val="D48B2D"/>
                </a:solidFill>
                <a:latin typeface="Georgia" pitchFamily="34" charset="0"/>
                <a:ea typeface="Georgia" pitchFamily="34" charset="-122"/>
                <a:cs typeface="Georgia" pitchFamily="34" charset="-120"/>
              </a:rPr>
              <a:t>/l/ /r/</a:t>
            </a:r>
            <a:endParaRPr lang="en-US" sz="2200" dirty="0"/>
          </a:p>
          <a:p>
            <a:pPr algn="ctr" indent="0" marL="0">
              <a:buNone/>
            </a:pPr>
            <a:r>
              <a:rPr lang="en-US" sz="2200" dirty="0">
                <a:solidFill>
                  <a:srgbClr val="D48B2D"/>
                </a:solidFill>
                <a:latin typeface="Georgia" pitchFamily="34" charset="0"/>
                <a:ea typeface="Georgia" pitchFamily="34" charset="-122"/>
                <a:cs typeface="Georgia" pitchFamily="34" charset="-120"/>
              </a:rPr>
              <a:t>/w/ /j/</a:t>
            </a:r>
            <a:endParaRPr lang="en-US" sz="2200" dirty="0"/>
          </a:p>
        </p:txBody>
      </p:sp>
      <p:sp>
        <p:nvSpPr>
          <p:cNvPr id="7" name="Shape 5"/>
          <p:cNvSpPr/>
          <p:nvPr/>
        </p:nvSpPr>
        <p:spPr>
          <a:xfrm>
            <a:off x="3108960" y="457200"/>
            <a:ext cx="5806440" cy="1325880"/>
          </a:xfrm>
          <a:prstGeom prst="rect">
            <a:avLst/>
          </a:prstGeom>
          <a:solidFill>
            <a:srgbClr val="FFFFFF"/>
          </a:solidFill>
          <a:ln w="12700">
            <a:solidFill>
              <a:srgbClr val="B94A2C"/>
            </a:solidFill>
            <a:prstDash val="solid"/>
          </a:ln>
          <a:effectLst>
            <a:outerShdw sx="100000" sy="100000" kx="0" ky="0" algn="bl" rotWithShape="0" blurRad="76200" dist="25400" dir="8100000">
              <a:srgbClr val="000000">
                <a:alpha val="10000"/>
              </a:srgbClr>
            </a:outerShdw>
          </a:effectLst>
        </p:spPr>
      </p:sp>
      <p:sp>
        <p:nvSpPr>
          <p:cNvPr id="8" name="Shape 6"/>
          <p:cNvSpPr/>
          <p:nvPr/>
        </p:nvSpPr>
        <p:spPr>
          <a:xfrm>
            <a:off x="3108960" y="457200"/>
            <a:ext cx="182880" cy="1325880"/>
          </a:xfrm>
          <a:prstGeom prst="rect">
            <a:avLst/>
          </a:prstGeom>
          <a:solidFill>
            <a:srgbClr val="B94A2C"/>
          </a:solidFill>
          <a:ln w="12700">
            <a:solidFill>
              <a:srgbClr val="B94A2C"/>
            </a:solidFill>
            <a:prstDash val="solid"/>
          </a:ln>
        </p:spPr>
      </p:sp>
      <p:sp>
        <p:nvSpPr>
          <p:cNvPr id="9" name="Text 7"/>
          <p:cNvSpPr/>
          <p:nvPr/>
        </p:nvSpPr>
        <p:spPr>
          <a:xfrm>
            <a:off x="3429000" y="566928"/>
            <a:ext cx="5349240" cy="475488"/>
          </a:xfrm>
          <a:prstGeom prst="rect">
            <a:avLst/>
          </a:prstGeom>
          <a:noFill/>
          <a:ln/>
        </p:spPr>
        <p:txBody>
          <a:bodyPr wrap="square" rtlCol="0" anchor="ctr"/>
          <a:lstStyle/>
          <a:p>
            <a:pPr indent="0" marL="0">
              <a:buNone/>
            </a:pPr>
            <a:r>
              <a:rPr lang="en-US" sz="2400" b="1" dirty="0">
                <a:solidFill>
                  <a:srgbClr val="B94A2C"/>
                </a:solidFill>
                <a:latin typeface="Georgia" pitchFamily="34" charset="0"/>
                <a:ea typeface="Georgia" pitchFamily="34" charset="-122"/>
                <a:cs typeface="Georgia" pitchFamily="34" charset="-120"/>
              </a:rPr>
              <a:t>Nasals</a:t>
            </a:r>
            <a:endParaRPr lang="en-US" sz="2400" dirty="0"/>
          </a:p>
        </p:txBody>
      </p:sp>
      <p:sp>
        <p:nvSpPr>
          <p:cNvPr id="10" name="Text 8"/>
          <p:cNvSpPr/>
          <p:nvPr/>
        </p:nvSpPr>
        <p:spPr>
          <a:xfrm>
            <a:off x="3429000" y="1069848"/>
            <a:ext cx="5349240" cy="502920"/>
          </a:xfrm>
          <a:prstGeom prst="rect">
            <a:avLst/>
          </a:prstGeom>
          <a:noFill/>
          <a:ln/>
        </p:spPr>
        <p:txBody>
          <a:bodyPr wrap="square" rtlCol="0" anchor="ctr"/>
          <a:lstStyle/>
          <a:p>
            <a:pPr indent="0" marL="0">
              <a:buNone/>
            </a:pPr>
            <a:r>
              <a:rPr lang="en-US" sz="1700" dirty="0">
                <a:solidFill>
                  <a:srgbClr val="2B2B2B"/>
                </a:solidFill>
                <a:latin typeface="Georgia" pitchFamily="34" charset="0"/>
                <a:ea typeface="Georgia" pitchFamily="34" charset="-122"/>
                <a:cs typeface="Georgia" pitchFamily="34" charset="-120"/>
              </a:rPr>
              <a:t>Air escapes through the nasal cavity   —   /m/, /n/, /ŋ/</a:t>
            </a:r>
            <a:endParaRPr lang="en-US" sz="1700" dirty="0"/>
          </a:p>
        </p:txBody>
      </p:sp>
      <p:sp>
        <p:nvSpPr>
          <p:cNvPr id="11" name="Shape 9"/>
          <p:cNvSpPr/>
          <p:nvPr/>
        </p:nvSpPr>
        <p:spPr>
          <a:xfrm>
            <a:off x="3108960" y="1965960"/>
            <a:ext cx="5806440" cy="1325880"/>
          </a:xfrm>
          <a:prstGeom prst="rect">
            <a:avLst/>
          </a:prstGeom>
          <a:solidFill>
            <a:srgbClr val="FFFFFF"/>
          </a:solidFill>
          <a:ln w="12700">
            <a:solidFill>
              <a:srgbClr val="2D6A4F"/>
            </a:solidFill>
            <a:prstDash val="solid"/>
          </a:ln>
          <a:effectLst>
            <a:outerShdw sx="100000" sy="100000" kx="0" ky="0" algn="bl" rotWithShape="0" blurRad="76200" dist="25400" dir="8100000">
              <a:srgbClr val="000000">
                <a:alpha val="10000"/>
              </a:srgbClr>
            </a:outerShdw>
          </a:effectLst>
        </p:spPr>
      </p:sp>
      <p:sp>
        <p:nvSpPr>
          <p:cNvPr id="12" name="Shape 10"/>
          <p:cNvSpPr/>
          <p:nvPr/>
        </p:nvSpPr>
        <p:spPr>
          <a:xfrm>
            <a:off x="3108960" y="1965960"/>
            <a:ext cx="182880" cy="1325880"/>
          </a:xfrm>
          <a:prstGeom prst="rect">
            <a:avLst/>
          </a:prstGeom>
          <a:solidFill>
            <a:srgbClr val="2D6A4F"/>
          </a:solidFill>
          <a:ln w="12700">
            <a:solidFill>
              <a:srgbClr val="2D6A4F"/>
            </a:solidFill>
            <a:prstDash val="solid"/>
          </a:ln>
        </p:spPr>
      </p:sp>
      <p:sp>
        <p:nvSpPr>
          <p:cNvPr id="13" name="Text 11"/>
          <p:cNvSpPr/>
          <p:nvPr/>
        </p:nvSpPr>
        <p:spPr>
          <a:xfrm>
            <a:off x="3429000" y="2075688"/>
            <a:ext cx="5349240" cy="475488"/>
          </a:xfrm>
          <a:prstGeom prst="rect">
            <a:avLst/>
          </a:prstGeom>
          <a:noFill/>
          <a:ln/>
        </p:spPr>
        <p:txBody>
          <a:bodyPr wrap="square" rtlCol="0" anchor="ctr"/>
          <a:lstStyle/>
          <a:p>
            <a:pPr indent="0" marL="0">
              <a:buNone/>
            </a:pPr>
            <a:r>
              <a:rPr lang="en-US" sz="2400" b="1" dirty="0">
                <a:solidFill>
                  <a:srgbClr val="2D6A4F"/>
                </a:solidFill>
                <a:latin typeface="Georgia" pitchFamily="34" charset="0"/>
                <a:ea typeface="Georgia" pitchFamily="34" charset="-122"/>
                <a:cs typeface="Georgia" pitchFamily="34" charset="-120"/>
              </a:rPr>
              <a:t>Liquids</a:t>
            </a:r>
            <a:endParaRPr lang="en-US" sz="2400" dirty="0"/>
          </a:p>
        </p:txBody>
      </p:sp>
      <p:sp>
        <p:nvSpPr>
          <p:cNvPr id="14" name="Text 12"/>
          <p:cNvSpPr/>
          <p:nvPr/>
        </p:nvSpPr>
        <p:spPr>
          <a:xfrm>
            <a:off x="3429000" y="2578608"/>
            <a:ext cx="5349240" cy="502920"/>
          </a:xfrm>
          <a:prstGeom prst="rect">
            <a:avLst/>
          </a:prstGeom>
          <a:noFill/>
          <a:ln/>
        </p:spPr>
        <p:txBody>
          <a:bodyPr wrap="square" rtlCol="0" anchor="ctr"/>
          <a:lstStyle/>
          <a:p>
            <a:pPr indent="0" marL="0">
              <a:buNone/>
            </a:pPr>
            <a:r>
              <a:rPr lang="en-US" sz="1700" dirty="0">
                <a:solidFill>
                  <a:srgbClr val="2B2B2B"/>
                </a:solidFill>
                <a:latin typeface="Georgia" pitchFamily="34" charset="0"/>
                <a:ea typeface="Georgia" pitchFamily="34" charset="-122"/>
                <a:cs typeface="Georgia" pitchFamily="34" charset="-120"/>
              </a:rPr>
              <a:t>Lateral or rhotic resonants   —   /l/, /r/</a:t>
            </a:r>
            <a:endParaRPr lang="en-US" sz="1700" dirty="0"/>
          </a:p>
        </p:txBody>
      </p:sp>
      <p:sp>
        <p:nvSpPr>
          <p:cNvPr id="15" name="Shape 13"/>
          <p:cNvSpPr/>
          <p:nvPr/>
        </p:nvSpPr>
        <p:spPr>
          <a:xfrm>
            <a:off x="3108960" y="3474720"/>
            <a:ext cx="5806440" cy="1325880"/>
          </a:xfrm>
          <a:prstGeom prst="rect">
            <a:avLst/>
          </a:prstGeom>
          <a:solidFill>
            <a:srgbClr val="FFFFFF"/>
          </a:solidFill>
          <a:ln w="12700">
            <a:solidFill>
              <a:srgbClr val="D48B2D"/>
            </a:solidFill>
            <a:prstDash val="solid"/>
          </a:ln>
          <a:effectLst>
            <a:outerShdw sx="100000" sy="100000" kx="0" ky="0" algn="bl" rotWithShape="0" blurRad="76200" dist="25400" dir="8100000">
              <a:srgbClr val="000000">
                <a:alpha val="10000"/>
              </a:srgbClr>
            </a:outerShdw>
          </a:effectLst>
        </p:spPr>
      </p:sp>
      <p:sp>
        <p:nvSpPr>
          <p:cNvPr id="16" name="Shape 14"/>
          <p:cNvSpPr/>
          <p:nvPr/>
        </p:nvSpPr>
        <p:spPr>
          <a:xfrm>
            <a:off x="3108960" y="3474720"/>
            <a:ext cx="182880" cy="1325880"/>
          </a:xfrm>
          <a:prstGeom prst="rect">
            <a:avLst/>
          </a:prstGeom>
          <a:solidFill>
            <a:srgbClr val="D48B2D"/>
          </a:solidFill>
          <a:ln w="12700">
            <a:solidFill>
              <a:srgbClr val="D48B2D"/>
            </a:solidFill>
            <a:prstDash val="solid"/>
          </a:ln>
        </p:spPr>
      </p:sp>
      <p:sp>
        <p:nvSpPr>
          <p:cNvPr id="17" name="Text 15"/>
          <p:cNvSpPr/>
          <p:nvPr/>
        </p:nvSpPr>
        <p:spPr>
          <a:xfrm>
            <a:off x="3429000" y="3584448"/>
            <a:ext cx="5349240" cy="475488"/>
          </a:xfrm>
          <a:prstGeom prst="rect">
            <a:avLst/>
          </a:prstGeom>
          <a:noFill/>
          <a:ln/>
        </p:spPr>
        <p:txBody>
          <a:bodyPr wrap="square" rtlCol="0" anchor="ctr"/>
          <a:lstStyle/>
          <a:p>
            <a:pPr indent="0" marL="0">
              <a:buNone/>
            </a:pPr>
            <a:r>
              <a:rPr lang="en-US" sz="2400" b="1" dirty="0">
                <a:solidFill>
                  <a:srgbClr val="D48B2D"/>
                </a:solidFill>
                <a:latin typeface="Georgia" pitchFamily="34" charset="0"/>
                <a:ea typeface="Georgia" pitchFamily="34" charset="-122"/>
                <a:cs typeface="Georgia" pitchFamily="34" charset="-120"/>
              </a:rPr>
              <a:t>Glides</a:t>
            </a:r>
            <a:endParaRPr lang="en-US" sz="2400" dirty="0"/>
          </a:p>
        </p:txBody>
      </p:sp>
      <p:sp>
        <p:nvSpPr>
          <p:cNvPr id="18" name="Text 16"/>
          <p:cNvSpPr/>
          <p:nvPr/>
        </p:nvSpPr>
        <p:spPr>
          <a:xfrm>
            <a:off x="3429000" y="4087368"/>
            <a:ext cx="5349240" cy="502920"/>
          </a:xfrm>
          <a:prstGeom prst="rect">
            <a:avLst/>
          </a:prstGeom>
          <a:noFill/>
          <a:ln/>
        </p:spPr>
        <p:txBody>
          <a:bodyPr wrap="square" rtlCol="0" anchor="ctr"/>
          <a:lstStyle/>
          <a:p>
            <a:pPr indent="0" marL="0">
              <a:buNone/>
            </a:pPr>
            <a:r>
              <a:rPr lang="en-US" sz="1700" dirty="0">
                <a:solidFill>
                  <a:srgbClr val="2B2B2B"/>
                </a:solidFill>
                <a:latin typeface="Georgia" pitchFamily="34" charset="0"/>
                <a:ea typeface="Georgia" pitchFamily="34" charset="-122"/>
                <a:cs typeface="Georgia" pitchFamily="34" charset="-120"/>
              </a:rPr>
              <a:t>Vowel-like consonants (semivowels)   —   /w/, /j/</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DF6EC"/>
        </a:solidFill>
      </p:bgPr>
    </p:bg>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B94A2C"/>
          </a:solidFill>
          <a:ln w="12700">
            <a:solidFill>
              <a:srgbClr val="B94A2C"/>
            </a:solidFill>
            <a:prstDash val="solid"/>
          </a:ln>
        </p:spPr>
      </p:sp>
      <p:sp>
        <p:nvSpPr>
          <p:cNvPr id="3" name="Text 1"/>
          <p:cNvSpPr/>
          <p:nvPr/>
        </p:nvSpPr>
        <p:spPr>
          <a:xfrm>
            <a:off x="502920" y="182880"/>
            <a:ext cx="8229600" cy="749808"/>
          </a:xfrm>
          <a:prstGeom prst="rect">
            <a:avLst/>
          </a:prstGeom>
          <a:noFill/>
          <a:ln/>
        </p:spPr>
        <p:txBody>
          <a:bodyPr wrap="square" rtlCol="0" anchor="ctr"/>
          <a:lstStyle/>
          <a:p>
            <a:pPr indent="0" marL="0">
              <a:buNone/>
            </a:pPr>
            <a:r>
              <a:rPr lang="en-US" sz="3800" b="1" dirty="0">
                <a:solidFill>
                  <a:srgbClr val="FDF6EC"/>
                </a:solidFill>
                <a:latin typeface="Georgia" pitchFamily="34" charset="0"/>
                <a:ea typeface="Georgia" pitchFamily="34" charset="-122"/>
                <a:cs typeface="Georgia" pitchFamily="34" charset="-120"/>
              </a:rPr>
              <a:t>Nasal Sonorants</a:t>
            </a:r>
            <a:endParaRPr lang="en-US" sz="3800" dirty="0"/>
          </a:p>
        </p:txBody>
      </p:sp>
      <p:sp>
        <p:nvSpPr>
          <p:cNvPr id="4" name="Text 2"/>
          <p:cNvSpPr/>
          <p:nvPr/>
        </p:nvSpPr>
        <p:spPr>
          <a:xfrm>
            <a:off x="502920" y="1298448"/>
            <a:ext cx="8229600" cy="594360"/>
          </a:xfrm>
          <a:prstGeom prst="rect">
            <a:avLst/>
          </a:prstGeom>
          <a:noFill/>
          <a:ln/>
        </p:spPr>
        <p:txBody>
          <a:bodyPr wrap="square" rtlCol="0" anchor="ctr"/>
          <a:lstStyle/>
          <a:p>
            <a:pPr indent="0" marL="0">
              <a:buNone/>
            </a:pPr>
            <a:r>
              <a:rPr lang="en-US" sz="2200" dirty="0">
                <a:solidFill>
                  <a:srgbClr val="2B2B2B"/>
                </a:solidFill>
                <a:latin typeface="Georgia" pitchFamily="34" charset="0"/>
                <a:ea typeface="Georgia" pitchFamily="34" charset="-122"/>
                <a:cs typeface="Georgia" pitchFamily="34" charset="-120"/>
              </a:rPr>
              <a:t>Three nasals exist in English — each differs by place of articulation.</a:t>
            </a:r>
            <a:endParaRPr lang="en-US" sz="2200" dirty="0"/>
          </a:p>
        </p:txBody>
      </p:sp>
      <p:sp>
        <p:nvSpPr>
          <p:cNvPr id="5" name="Shape 3"/>
          <p:cNvSpPr/>
          <p:nvPr/>
        </p:nvSpPr>
        <p:spPr>
          <a:xfrm>
            <a:off x="365760" y="2084832"/>
            <a:ext cx="2633472" cy="2788920"/>
          </a:xfrm>
          <a:prstGeom prst="rect">
            <a:avLst/>
          </a:prstGeom>
          <a:solidFill>
            <a:srgbClr val="B94A2C"/>
          </a:solidFill>
          <a:ln w="12700">
            <a:solidFill>
              <a:srgbClr val="B94A2C"/>
            </a:solidFill>
            <a:prstDash val="solid"/>
          </a:ln>
          <a:effectLst>
            <a:outerShdw sx="100000" sy="100000" kx="0" ky="0" algn="bl" rotWithShape="0" blurRad="101600" dist="38100" dir="8100000">
              <a:srgbClr val="000000">
                <a:alpha val="15000"/>
              </a:srgbClr>
            </a:outerShdw>
          </a:effectLst>
        </p:spPr>
      </p:sp>
      <p:sp>
        <p:nvSpPr>
          <p:cNvPr id="6" name="Text 4"/>
          <p:cNvSpPr/>
          <p:nvPr/>
        </p:nvSpPr>
        <p:spPr>
          <a:xfrm>
            <a:off x="457200" y="2148840"/>
            <a:ext cx="2450592" cy="777240"/>
          </a:xfrm>
          <a:prstGeom prst="rect">
            <a:avLst/>
          </a:prstGeom>
          <a:noFill/>
          <a:ln/>
        </p:spPr>
        <p:txBody>
          <a:bodyPr wrap="square" rtlCol="0" anchor="ctr"/>
          <a:lstStyle/>
          <a:p>
            <a:pPr algn="ctr" indent="0" marL="0">
              <a:buNone/>
            </a:pPr>
            <a:r>
              <a:rPr lang="en-US" sz="5000" b="1" dirty="0">
                <a:solidFill>
                  <a:srgbClr val="FFFFFF"/>
                </a:solidFill>
                <a:latin typeface="Georgia" pitchFamily="34" charset="0"/>
                <a:ea typeface="Georgia" pitchFamily="34" charset="-122"/>
                <a:cs typeface="Georgia" pitchFamily="34" charset="-120"/>
              </a:rPr>
              <a:t>/m/</a:t>
            </a:r>
            <a:endParaRPr lang="en-US" sz="5000" dirty="0"/>
          </a:p>
        </p:txBody>
      </p:sp>
      <p:sp>
        <p:nvSpPr>
          <p:cNvPr id="7" name="Text 5"/>
          <p:cNvSpPr/>
          <p:nvPr/>
        </p:nvSpPr>
        <p:spPr>
          <a:xfrm>
            <a:off x="457200" y="2944368"/>
            <a:ext cx="2450592" cy="457200"/>
          </a:xfrm>
          <a:prstGeom prst="rect">
            <a:avLst/>
          </a:prstGeom>
          <a:noFill/>
          <a:ln/>
        </p:spPr>
        <p:txBody>
          <a:bodyPr wrap="square" rtlCol="0" anchor="ctr"/>
          <a:lstStyle/>
          <a:p>
            <a:pPr algn="ctr" indent="0" marL="0">
              <a:buNone/>
            </a:pPr>
            <a:r>
              <a:rPr lang="en-US" sz="1500" b="1" dirty="0">
                <a:solidFill>
                  <a:srgbClr val="F0C060"/>
                </a:solidFill>
                <a:latin typeface="Georgia" pitchFamily="34" charset="0"/>
                <a:ea typeface="Georgia" pitchFamily="34" charset="-122"/>
                <a:cs typeface="Georgia" pitchFamily="34" charset="-120"/>
              </a:rPr>
              <a:t>Bilabial Nasal</a:t>
            </a:r>
            <a:endParaRPr lang="en-US" sz="1500" dirty="0"/>
          </a:p>
        </p:txBody>
      </p:sp>
      <p:sp>
        <p:nvSpPr>
          <p:cNvPr id="8" name="Text 6"/>
          <p:cNvSpPr/>
          <p:nvPr/>
        </p:nvSpPr>
        <p:spPr>
          <a:xfrm>
            <a:off x="457200" y="3456432"/>
            <a:ext cx="2450592" cy="502920"/>
          </a:xfrm>
          <a:prstGeom prst="rect">
            <a:avLst/>
          </a:prstGeom>
          <a:noFill/>
          <a:ln/>
        </p:spPr>
        <p:txBody>
          <a:bodyPr wrap="square" rtlCol="0" anchor="ctr"/>
          <a:lstStyle/>
          <a:p>
            <a:pPr algn="ctr" indent="0" marL="0">
              <a:buNone/>
            </a:pPr>
            <a:r>
              <a:rPr lang="en-US" sz="1400" dirty="0">
                <a:solidFill>
                  <a:srgbClr val="FDF6EC"/>
                </a:solidFill>
                <a:latin typeface="Georgia" pitchFamily="34" charset="0"/>
                <a:ea typeface="Georgia" pitchFamily="34" charset="-122"/>
                <a:cs typeface="Georgia" pitchFamily="34" charset="-120"/>
              </a:rPr>
              <a:t>Both lips close</a:t>
            </a:r>
            <a:endParaRPr lang="en-US" sz="1400" dirty="0"/>
          </a:p>
        </p:txBody>
      </p:sp>
      <p:sp>
        <p:nvSpPr>
          <p:cNvPr id="9" name="Text 7"/>
          <p:cNvSpPr/>
          <p:nvPr/>
        </p:nvSpPr>
        <p:spPr>
          <a:xfrm>
            <a:off x="457200" y="3986784"/>
            <a:ext cx="2450592" cy="411480"/>
          </a:xfrm>
          <a:prstGeom prst="rect">
            <a:avLst/>
          </a:prstGeom>
          <a:noFill/>
          <a:ln/>
        </p:spPr>
        <p:txBody>
          <a:bodyPr wrap="square" rtlCol="0" anchor="ctr"/>
          <a:lstStyle/>
          <a:p>
            <a:pPr algn="ctr" indent="0" marL="0">
              <a:buNone/>
            </a:pPr>
            <a:r>
              <a:rPr lang="en-US" sz="1400" i="1" dirty="0">
                <a:solidFill>
                  <a:srgbClr val="E8C98A"/>
                </a:solidFill>
                <a:latin typeface="Georgia" pitchFamily="34" charset="0"/>
                <a:ea typeface="Georgia" pitchFamily="34" charset="-122"/>
                <a:cs typeface="Georgia" pitchFamily="34" charset="-120"/>
              </a:rPr>
              <a:t>"man, swim, lamb"</a:t>
            </a:r>
            <a:endParaRPr lang="en-US" sz="1400" dirty="0"/>
          </a:p>
        </p:txBody>
      </p:sp>
      <p:sp>
        <p:nvSpPr>
          <p:cNvPr id="10" name="Text 8"/>
          <p:cNvSpPr/>
          <p:nvPr/>
        </p:nvSpPr>
        <p:spPr>
          <a:xfrm>
            <a:off x="457200" y="4407408"/>
            <a:ext cx="2450592" cy="384048"/>
          </a:xfrm>
          <a:prstGeom prst="rect">
            <a:avLst/>
          </a:prstGeom>
          <a:noFill/>
          <a:ln/>
        </p:spPr>
        <p:txBody>
          <a:bodyPr wrap="square" rtlCol="0" anchor="ctr"/>
          <a:lstStyle/>
          <a:p>
            <a:pPr algn="ctr" indent="0" marL="0">
              <a:buNone/>
            </a:pPr>
            <a:r>
              <a:rPr lang="en-US" sz="1100" dirty="0">
                <a:solidFill>
                  <a:srgbClr val="FDF6EC"/>
                </a:solidFill>
                <a:latin typeface="Georgia" pitchFamily="34" charset="0"/>
                <a:ea typeface="Georgia" pitchFamily="34" charset="-122"/>
                <a:cs typeface="Georgia" pitchFamily="34" charset="-120"/>
              </a:rPr>
              <a:t>Can be syllabic: rhythm /ˈrɪðm̩/</a:t>
            </a:r>
            <a:endParaRPr lang="en-US" sz="1100" dirty="0"/>
          </a:p>
        </p:txBody>
      </p:sp>
      <p:sp>
        <p:nvSpPr>
          <p:cNvPr id="11" name="Shape 9"/>
          <p:cNvSpPr/>
          <p:nvPr/>
        </p:nvSpPr>
        <p:spPr>
          <a:xfrm>
            <a:off x="3200400" y="2084832"/>
            <a:ext cx="2633472" cy="2788920"/>
          </a:xfrm>
          <a:prstGeom prst="rect">
            <a:avLst/>
          </a:prstGeom>
          <a:solidFill>
            <a:srgbClr val="2D6A4F"/>
          </a:solidFill>
          <a:ln w="12700">
            <a:solidFill>
              <a:srgbClr val="2D6A4F"/>
            </a:solidFill>
            <a:prstDash val="solid"/>
          </a:ln>
          <a:effectLst>
            <a:outerShdw sx="100000" sy="100000" kx="0" ky="0" algn="bl" rotWithShape="0" blurRad="101600" dist="38100" dir="8100000">
              <a:srgbClr val="000000">
                <a:alpha val="15000"/>
              </a:srgbClr>
            </a:outerShdw>
          </a:effectLst>
        </p:spPr>
      </p:sp>
      <p:sp>
        <p:nvSpPr>
          <p:cNvPr id="12" name="Text 10"/>
          <p:cNvSpPr/>
          <p:nvPr/>
        </p:nvSpPr>
        <p:spPr>
          <a:xfrm>
            <a:off x="3291840" y="2148840"/>
            <a:ext cx="2450592" cy="777240"/>
          </a:xfrm>
          <a:prstGeom prst="rect">
            <a:avLst/>
          </a:prstGeom>
          <a:noFill/>
          <a:ln/>
        </p:spPr>
        <p:txBody>
          <a:bodyPr wrap="square" rtlCol="0" anchor="ctr"/>
          <a:lstStyle/>
          <a:p>
            <a:pPr algn="ctr" indent="0" marL="0">
              <a:buNone/>
            </a:pPr>
            <a:r>
              <a:rPr lang="en-US" sz="5000" b="1" dirty="0">
                <a:solidFill>
                  <a:srgbClr val="FFFFFF"/>
                </a:solidFill>
                <a:latin typeface="Georgia" pitchFamily="34" charset="0"/>
                <a:ea typeface="Georgia" pitchFamily="34" charset="-122"/>
                <a:cs typeface="Georgia" pitchFamily="34" charset="-120"/>
              </a:rPr>
              <a:t>/n/</a:t>
            </a:r>
            <a:endParaRPr lang="en-US" sz="5000" dirty="0"/>
          </a:p>
        </p:txBody>
      </p:sp>
      <p:sp>
        <p:nvSpPr>
          <p:cNvPr id="13" name="Text 11"/>
          <p:cNvSpPr/>
          <p:nvPr/>
        </p:nvSpPr>
        <p:spPr>
          <a:xfrm>
            <a:off x="3291840" y="2944368"/>
            <a:ext cx="2450592" cy="457200"/>
          </a:xfrm>
          <a:prstGeom prst="rect">
            <a:avLst/>
          </a:prstGeom>
          <a:noFill/>
          <a:ln/>
        </p:spPr>
        <p:txBody>
          <a:bodyPr wrap="square" rtlCol="0" anchor="ctr"/>
          <a:lstStyle/>
          <a:p>
            <a:pPr algn="ctr" indent="0" marL="0">
              <a:buNone/>
            </a:pPr>
            <a:r>
              <a:rPr lang="en-US" sz="1500" b="1" dirty="0">
                <a:solidFill>
                  <a:srgbClr val="F0C060"/>
                </a:solidFill>
                <a:latin typeface="Georgia" pitchFamily="34" charset="0"/>
                <a:ea typeface="Georgia" pitchFamily="34" charset="-122"/>
                <a:cs typeface="Georgia" pitchFamily="34" charset="-120"/>
              </a:rPr>
              <a:t>Alveolar Nasal</a:t>
            </a:r>
            <a:endParaRPr lang="en-US" sz="1500" dirty="0"/>
          </a:p>
        </p:txBody>
      </p:sp>
      <p:sp>
        <p:nvSpPr>
          <p:cNvPr id="14" name="Text 12"/>
          <p:cNvSpPr/>
          <p:nvPr/>
        </p:nvSpPr>
        <p:spPr>
          <a:xfrm>
            <a:off x="3291840" y="3456432"/>
            <a:ext cx="2450592" cy="502920"/>
          </a:xfrm>
          <a:prstGeom prst="rect">
            <a:avLst/>
          </a:prstGeom>
          <a:noFill/>
          <a:ln/>
        </p:spPr>
        <p:txBody>
          <a:bodyPr wrap="square" rtlCol="0" anchor="ctr"/>
          <a:lstStyle/>
          <a:p>
            <a:pPr algn="ctr" indent="0" marL="0">
              <a:buNone/>
            </a:pPr>
            <a:r>
              <a:rPr lang="en-US" sz="1400" dirty="0">
                <a:solidFill>
                  <a:srgbClr val="FDF6EC"/>
                </a:solidFill>
                <a:latin typeface="Georgia" pitchFamily="34" charset="0"/>
                <a:ea typeface="Georgia" pitchFamily="34" charset="-122"/>
                <a:cs typeface="Georgia" pitchFamily="34" charset="-120"/>
              </a:rPr>
              <a:t>Tongue tip at alveolar ridge</a:t>
            </a:r>
            <a:endParaRPr lang="en-US" sz="1400" dirty="0"/>
          </a:p>
        </p:txBody>
      </p:sp>
      <p:sp>
        <p:nvSpPr>
          <p:cNvPr id="15" name="Text 13"/>
          <p:cNvSpPr/>
          <p:nvPr/>
        </p:nvSpPr>
        <p:spPr>
          <a:xfrm>
            <a:off x="3291840" y="3986784"/>
            <a:ext cx="2450592" cy="411480"/>
          </a:xfrm>
          <a:prstGeom prst="rect">
            <a:avLst/>
          </a:prstGeom>
          <a:noFill/>
          <a:ln/>
        </p:spPr>
        <p:txBody>
          <a:bodyPr wrap="square" rtlCol="0" anchor="ctr"/>
          <a:lstStyle/>
          <a:p>
            <a:pPr algn="ctr" indent="0" marL="0">
              <a:buNone/>
            </a:pPr>
            <a:r>
              <a:rPr lang="en-US" sz="1400" i="1" dirty="0">
                <a:solidFill>
                  <a:srgbClr val="E8C98A"/>
                </a:solidFill>
                <a:latin typeface="Georgia" pitchFamily="34" charset="0"/>
                <a:ea typeface="Georgia" pitchFamily="34" charset="-122"/>
                <a:cs typeface="Georgia" pitchFamily="34" charset="-120"/>
              </a:rPr>
              <a:t>"net, now, seen"</a:t>
            </a:r>
            <a:endParaRPr lang="en-US" sz="1400" dirty="0"/>
          </a:p>
        </p:txBody>
      </p:sp>
      <p:sp>
        <p:nvSpPr>
          <p:cNvPr id="16" name="Text 14"/>
          <p:cNvSpPr/>
          <p:nvPr/>
        </p:nvSpPr>
        <p:spPr>
          <a:xfrm>
            <a:off x="3291840" y="4407408"/>
            <a:ext cx="2450592" cy="384048"/>
          </a:xfrm>
          <a:prstGeom prst="rect">
            <a:avLst/>
          </a:prstGeom>
          <a:noFill/>
          <a:ln/>
        </p:spPr>
        <p:txBody>
          <a:bodyPr wrap="square" rtlCol="0" anchor="ctr"/>
          <a:lstStyle/>
          <a:p>
            <a:pPr algn="ctr" indent="0" marL="0">
              <a:buNone/>
            </a:pPr>
            <a:r>
              <a:rPr lang="en-US" sz="1100" dirty="0">
                <a:solidFill>
                  <a:srgbClr val="FDF6EC"/>
                </a:solidFill>
                <a:latin typeface="Georgia" pitchFamily="34" charset="0"/>
                <a:ea typeface="Georgia" pitchFamily="34" charset="-122"/>
                <a:cs typeface="Georgia" pitchFamily="34" charset="-120"/>
              </a:rPr>
              <a:t>Most frequent nasal in English</a:t>
            </a:r>
            <a:endParaRPr lang="en-US" sz="1100" dirty="0"/>
          </a:p>
        </p:txBody>
      </p:sp>
      <p:sp>
        <p:nvSpPr>
          <p:cNvPr id="17" name="Shape 15"/>
          <p:cNvSpPr/>
          <p:nvPr/>
        </p:nvSpPr>
        <p:spPr>
          <a:xfrm>
            <a:off x="6035040" y="2084832"/>
            <a:ext cx="2633472" cy="2788920"/>
          </a:xfrm>
          <a:prstGeom prst="rect">
            <a:avLst/>
          </a:prstGeom>
          <a:solidFill>
            <a:srgbClr val="D48B2D"/>
          </a:solidFill>
          <a:ln w="12700">
            <a:solidFill>
              <a:srgbClr val="D48B2D"/>
            </a:solidFill>
            <a:prstDash val="solid"/>
          </a:ln>
          <a:effectLst>
            <a:outerShdw sx="100000" sy="100000" kx="0" ky="0" algn="bl" rotWithShape="0" blurRad="101600" dist="38100" dir="8100000">
              <a:srgbClr val="000000">
                <a:alpha val="15000"/>
              </a:srgbClr>
            </a:outerShdw>
          </a:effectLst>
        </p:spPr>
      </p:sp>
      <p:sp>
        <p:nvSpPr>
          <p:cNvPr id="18" name="Text 16"/>
          <p:cNvSpPr/>
          <p:nvPr/>
        </p:nvSpPr>
        <p:spPr>
          <a:xfrm>
            <a:off x="6126480" y="2148840"/>
            <a:ext cx="2450592" cy="777240"/>
          </a:xfrm>
          <a:prstGeom prst="rect">
            <a:avLst/>
          </a:prstGeom>
          <a:noFill/>
          <a:ln/>
        </p:spPr>
        <p:txBody>
          <a:bodyPr wrap="square" rtlCol="0" anchor="ctr"/>
          <a:lstStyle/>
          <a:p>
            <a:pPr algn="ctr" indent="0" marL="0">
              <a:buNone/>
            </a:pPr>
            <a:r>
              <a:rPr lang="en-US" sz="5000" b="1" dirty="0">
                <a:solidFill>
                  <a:srgbClr val="FFFFFF"/>
                </a:solidFill>
                <a:latin typeface="Georgia" pitchFamily="34" charset="0"/>
                <a:ea typeface="Georgia" pitchFamily="34" charset="-122"/>
                <a:cs typeface="Georgia" pitchFamily="34" charset="-120"/>
              </a:rPr>
              <a:t>/ŋ/</a:t>
            </a:r>
            <a:endParaRPr lang="en-US" sz="5000" dirty="0"/>
          </a:p>
        </p:txBody>
      </p:sp>
      <p:sp>
        <p:nvSpPr>
          <p:cNvPr id="19" name="Text 17"/>
          <p:cNvSpPr/>
          <p:nvPr/>
        </p:nvSpPr>
        <p:spPr>
          <a:xfrm>
            <a:off x="6126480" y="2944368"/>
            <a:ext cx="2450592" cy="457200"/>
          </a:xfrm>
          <a:prstGeom prst="rect">
            <a:avLst/>
          </a:prstGeom>
          <a:noFill/>
          <a:ln/>
        </p:spPr>
        <p:txBody>
          <a:bodyPr wrap="square" rtlCol="0" anchor="ctr"/>
          <a:lstStyle/>
          <a:p>
            <a:pPr algn="ctr" indent="0" marL="0">
              <a:buNone/>
            </a:pPr>
            <a:r>
              <a:rPr lang="en-US" sz="1500" b="1" dirty="0">
                <a:solidFill>
                  <a:srgbClr val="F0C060"/>
                </a:solidFill>
                <a:latin typeface="Georgia" pitchFamily="34" charset="0"/>
                <a:ea typeface="Georgia" pitchFamily="34" charset="-122"/>
                <a:cs typeface="Georgia" pitchFamily="34" charset="-120"/>
              </a:rPr>
              <a:t>Velar Nasal</a:t>
            </a:r>
            <a:endParaRPr lang="en-US" sz="1500" dirty="0"/>
          </a:p>
        </p:txBody>
      </p:sp>
      <p:sp>
        <p:nvSpPr>
          <p:cNvPr id="20" name="Text 18"/>
          <p:cNvSpPr/>
          <p:nvPr/>
        </p:nvSpPr>
        <p:spPr>
          <a:xfrm>
            <a:off x="6126480" y="3456432"/>
            <a:ext cx="2450592" cy="502920"/>
          </a:xfrm>
          <a:prstGeom prst="rect">
            <a:avLst/>
          </a:prstGeom>
          <a:noFill/>
          <a:ln/>
        </p:spPr>
        <p:txBody>
          <a:bodyPr wrap="square" rtlCol="0" anchor="ctr"/>
          <a:lstStyle/>
          <a:p>
            <a:pPr algn="ctr" indent="0" marL="0">
              <a:buNone/>
            </a:pPr>
            <a:r>
              <a:rPr lang="en-US" sz="1400" dirty="0">
                <a:solidFill>
                  <a:srgbClr val="FDF6EC"/>
                </a:solidFill>
                <a:latin typeface="Georgia" pitchFamily="34" charset="0"/>
                <a:ea typeface="Georgia" pitchFamily="34" charset="-122"/>
                <a:cs typeface="Georgia" pitchFamily="34" charset="-120"/>
              </a:rPr>
              <a:t>Back of tongue at velum</a:t>
            </a:r>
            <a:endParaRPr lang="en-US" sz="1400" dirty="0"/>
          </a:p>
        </p:txBody>
      </p:sp>
      <p:sp>
        <p:nvSpPr>
          <p:cNvPr id="21" name="Text 19"/>
          <p:cNvSpPr/>
          <p:nvPr/>
        </p:nvSpPr>
        <p:spPr>
          <a:xfrm>
            <a:off x="6126480" y="3986784"/>
            <a:ext cx="2450592" cy="411480"/>
          </a:xfrm>
          <a:prstGeom prst="rect">
            <a:avLst/>
          </a:prstGeom>
          <a:noFill/>
          <a:ln/>
        </p:spPr>
        <p:txBody>
          <a:bodyPr wrap="square" rtlCol="0" anchor="ctr"/>
          <a:lstStyle/>
          <a:p>
            <a:pPr algn="ctr" indent="0" marL="0">
              <a:buNone/>
            </a:pPr>
            <a:r>
              <a:rPr lang="en-US" sz="1400" i="1" dirty="0">
                <a:solidFill>
                  <a:srgbClr val="E8C98A"/>
                </a:solidFill>
                <a:latin typeface="Georgia" pitchFamily="34" charset="0"/>
                <a:ea typeface="Georgia" pitchFamily="34" charset="-122"/>
                <a:cs typeface="Georgia" pitchFamily="34" charset="-120"/>
              </a:rPr>
              <a:t>"sing, think, finger"</a:t>
            </a:r>
            <a:endParaRPr lang="en-US" sz="1400" dirty="0"/>
          </a:p>
        </p:txBody>
      </p:sp>
      <p:sp>
        <p:nvSpPr>
          <p:cNvPr id="22" name="Text 20"/>
          <p:cNvSpPr/>
          <p:nvPr/>
        </p:nvSpPr>
        <p:spPr>
          <a:xfrm>
            <a:off x="6126480" y="4407408"/>
            <a:ext cx="2450592" cy="384048"/>
          </a:xfrm>
          <a:prstGeom prst="rect">
            <a:avLst/>
          </a:prstGeom>
          <a:noFill/>
          <a:ln/>
        </p:spPr>
        <p:txBody>
          <a:bodyPr wrap="square" rtlCol="0" anchor="ctr"/>
          <a:lstStyle/>
          <a:p>
            <a:pPr algn="ctr" indent="0" marL="0">
              <a:buNone/>
            </a:pPr>
            <a:r>
              <a:rPr lang="en-US" sz="1100" dirty="0">
                <a:solidFill>
                  <a:srgbClr val="FDF6EC"/>
                </a:solidFill>
                <a:latin typeface="Georgia" pitchFamily="34" charset="0"/>
                <a:ea typeface="Georgia" pitchFamily="34" charset="-122"/>
                <a:cs typeface="Georgia" pitchFamily="34" charset="-120"/>
              </a:rPr>
              <a:t>Never occurs in word-initial position</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2A1505"/>
        </a:solidFill>
      </p:bgPr>
    </p:bg>
    <p:spTree>
      <p:nvGrpSpPr>
        <p:cNvPr id="1" name=""/>
        <p:cNvGrpSpPr/>
        <p:nvPr/>
      </p:nvGrpSpPr>
      <p:grpSpPr>
        <a:xfrm>
          <a:off x="0" y="0"/>
          <a:ext cx="0" cy="0"/>
          <a:chOff x="0" y="0"/>
          <a:chExt cx="0" cy="0"/>
        </a:xfrm>
      </p:grpSpPr>
      <p:sp>
        <p:nvSpPr>
          <p:cNvPr id="2" name="Shape 0"/>
          <p:cNvSpPr/>
          <p:nvPr/>
        </p:nvSpPr>
        <p:spPr>
          <a:xfrm>
            <a:off x="0" y="0"/>
            <a:ext cx="9144000" cy="182880"/>
          </a:xfrm>
          <a:prstGeom prst="rect">
            <a:avLst/>
          </a:prstGeom>
          <a:solidFill>
            <a:srgbClr val="D48B2D"/>
          </a:solidFill>
          <a:ln w="12700">
            <a:solidFill>
              <a:srgbClr val="D48B2D"/>
            </a:solidFill>
            <a:prstDash val="solid"/>
          </a:ln>
        </p:spPr>
      </p:sp>
      <p:sp>
        <p:nvSpPr>
          <p:cNvPr id="3" name="Text 1"/>
          <p:cNvSpPr/>
          <p:nvPr/>
        </p:nvSpPr>
        <p:spPr>
          <a:xfrm>
            <a:off x="548640" y="411480"/>
            <a:ext cx="8229600" cy="868680"/>
          </a:xfrm>
          <a:prstGeom prst="rect">
            <a:avLst/>
          </a:prstGeom>
          <a:noFill/>
          <a:ln/>
        </p:spPr>
        <p:txBody>
          <a:bodyPr wrap="square" rtlCol="0" anchor="ctr"/>
          <a:lstStyle/>
          <a:p>
            <a:pPr indent="0" marL="0">
              <a:buNone/>
            </a:pPr>
            <a:r>
              <a:rPr lang="en-US" sz="4800" b="1" dirty="0">
                <a:solidFill>
                  <a:srgbClr val="F0C060"/>
                </a:solidFill>
                <a:latin typeface="Georgia" pitchFamily="34" charset="0"/>
                <a:ea typeface="Georgia" pitchFamily="34" charset="-122"/>
                <a:cs typeface="Georgia" pitchFamily="34" charset="-120"/>
              </a:rPr>
              <a:t>Liquids: /l/ and /r/</a:t>
            </a:r>
            <a:endParaRPr lang="en-US" sz="4800" dirty="0"/>
          </a:p>
        </p:txBody>
      </p:sp>
      <p:sp>
        <p:nvSpPr>
          <p:cNvPr id="4" name="Text 2"/>
          <p:cNvSpPr/>
          <p:nvPr/>
        </p:nvSpPr>
        <p:spPr>
          <a:xfrm>
            <a:off x="548640" y="1389888"/>
            <a:ext cx="8229600" cy="594360"/>
          </a:xfrm>
          <a:prstGeom prst="rect">
            <a:avLst/>
          </a:prstGeom>
          <a:noFill/>
          <a:ln/>
        </p:spPr>
        <p:txBody>
          <a:bodyPr wrap="square" rtlCol="0" anchor="ctr"/>
          <a:lstStyle/>
          <a:p>
            <a:pPr indent="0" marL="0">
              <a:buNone/>
            </a:pPr>
            <a:r>
              <a:rPr lang="en-US" sz="2200" dirty="0">
                <a:solidFill>
                  <a:srgbClr val="E8C98A"/>
                </a:solidFill>
                <a:latin typeface="Georgia" pitchFamily="34" charset="0"/>
                <a:ea typeface="Georgia" pitchFamily="34" charset="-122"/>
                <a:cs typeface="Georgia" pitchFamily="34" charset="-120"/>
              </a:rPr>
              <a:t>The two liquids of English occupy a unique phonological space.</a:t>
            </a:r>
            <a:endParaRPr lang="en-US" sz="2200" dirty="0"/>
          </a:p>
        </p:txBody>
      </p:sp>
      <p:sp>
        <p:nvSpPr>
          <p:cNvPr id="5" name="Shape 3"/>
          <p:cNvSpPr/>
          <p:nvPr/>
        </p:nvSpPr>
        <p:spPr>
          <a:xfrm>
            <a:off x="365760" y="2148840"/>
            <a:ext cx="4206240" cy="2743200"/>
          </a:xfrm>
          <a:prstGeom prst="rect">
            <a:avLst/>
          </a:prstGeom>
          <a:solidFill>
            <a:srgbClr val="2D6A4F"/>
          </a:solidFill>
          <a:ln w="12700">
            <a:solidFill>
              <a:srgbClr val="2D6A4F"/>
            </a:solidFill>
            <a:prstDash val="solid"/>
          </a:ln>
          <a:effectLst>
            <a:outerShdw sx="100000" sy="100000" kx="0" ky="0" algn="bl" rotWithShape="0" blurRad="127000" dist="38100" dir="8100000">
              <a:srgbClr val="000000">
                <a:alpha val="20000"/>
              </a:srgbClr>
            </a:outerShdw>
          </a:effectLst>
        </p:spPr>
      </p:sp>
      <p:sp>
        <p:nvSpPr>
          <p:cNvPr id="6" name="Shape 4"/>
          <p:cNvSpPr/>
          <p:nvPr/>
        </p:nvSpPr>
        <p:spPr>
          <a:xfrm>
            <a:off x="365760" y="2148840"/>
            <a:ext cx="4206240" cy="804672"/>
          </a:xfrm>
          <a:prstGeom prst="rect">
            <a:avLst/>
          </a:prstGeom>
          <a:solidFill>
            <a:srgbClr val="0A5559"/>
          </a:solidFill>
          <a:ln w="12700">
            <a:solidFill>
              <a:srgbClr val="0A5559"/>
            </a:solidFill>
            <a:prstDash val="solid"/>
          </a:ln>
        </p:spPr>
      </p:sp>
      <p:sp>
        <p:nvSpPr>
          <p:cNvPr id="7" name="Text 5"/>
          <p:cNvSpPr/>
          <p:nvPr/>
        </p:nvSpPr>
        <p:spPr>
          <a:xfrm>
            <a:off x="502920" y="2212848"/>
            <a:ext cx="3931920" cy="658368"/>
          </a:xfrm>
          <a:prstGeom prst="rect">
            <a:avLst/>
          </a:prstGeom>
          <a:noFill/>
          <a:ln/>
        </p:spPr>
        <p:txBody>
          <a:bodyPr wrap="square" rtlCol="0" anchor="ctr"/>
          <a:lstStyle/>
          <a:p>
            <a:pPr indent="0" marL="0">
              <a:buNone/>
            </a:pPr>
            <a:r>
              <a:rPr lang="en-US" sz="2200" b="1" dirty="0">
                <a:solidFill>
                  <a:srgbClr val="74C69D"/>
                </a:solidFill>
                <a:latin typeface="Georgia" pitchFamily="34" charset="0"/>
                <a:ea typeface="Georgia" pitchFamily="34" charset="-122"/>
                <a:cs typeface="Georgia" pitchFamily="34" charset="-120"/>
              </a:rPr>
              <a:t>/l/  —  Lateral Approximant</a:t>
            </a:r>
            <a:endParaRPr lang="en-US" sz="2200" dirty="0"/>
          </a:p>
        </p:txBody>
      </p:sp>
      <p:sp>
        <p:nvSpPr>
          <p:cNvPr id="8" name="Text 6"/>
          <p:cNvSpPr/>
          <p:nvPr/>
        </p:nvSpPr>
        <p:spPr>
          <a:xfrm>
            <a:off x="502920" y="3090672"/>
            <a:ext cx="3931920" cy="685800"/>
          </a:xfrm>
          <a:prstGeom prst="rect">
            <a:avLst/>
          </a:prstGeom>
          <a:noFill/>
          <a:ln/>
        </p:spPr>
        <p:txBody>
          <a:bodyPr wrap="square" rtlCol="0" anchor="ctr"/>
          <a:lstStyle/>
          <a:p>
            <a:pPr indent="0" marL="0">
              <a:buNone/>
            </a:pPr>
            <a:r>
              <a:rPr lang="en-US" sz="1500" dirty="0">
                <a:solidFill>
                  <a:srgbClr val="FDF6EC"/>
                </a:solidFill>
                <a:latin typeface="Georgia" pitchFamily="34" charset="0"/>
                <a:ea typeface="Georgia" pitchFamily="34" charset="-122"/>
                <a:cs typeface="Georgia" pitchFamily="34" charset="-120"/>
              </a:rPr>
              <a:t>The tongue tip touches the alveolar ridge; air flows around the sides.</a:t>
            </a:r>
            <a:endParaRPr lang="en-US" sz="1500" dirty="0"/>
          </a:p>
        </p:txBody>
      </p:sp>
      <p:sp>
        <p:nvSpPr>
          <p:cNvPr id="9" name="Text 7"/>
          <p:cNvSpPr/>
          <p:nvPr/>
        </p:nvSpPr>
        <p:spPr>
          <a:xfrm>
            <a:off x="566928" y="3840480"/>
            <a:ext cx="3840480" cy="292608"/>
          </a:xfrm>
          <a:prstGeom prst="rect">
            <a:avLst/>
          </a:prstGeom>
          <a:noFill/>
          <a:ln/>
        </p:spPr>
        <p:txBody>
          <a:bodyPr wrap="square" rtlCol="0" anchor="ctr"/>
          <a:lstStyle/>
          <a:p>
            <a:pPr indent="0" marL="0">
              <a:buNone/>
            </a:pPr>
            <a:r>
              <a:rPr lang="en-US" sz="1400" dirty="0">
                <a:solidFill>
                  <a:srgbClr val="74C69D"/>
                </a:solidFill>
                <a:latin typeface="Georgia" pitchFamily="34" charset="0"/>
                <a:ea typeface="Georgia" pitchFamily="34" charset="-122"/>
                <a:cs typeface="Georgia" pitchFamily="34" charset="-120"/>
              </a:rPr>
              <a:t>· light  /laɪt/</a:t>
            </a:r>
            <a:endParaRPr lang="en-US" sz="1400" dirty="0"/>
          </a:p>
        </p:txBody>
      </p:sp>
      <p:sp>
        <p:nvSpPr>
          <p:cNvPr id="10" name="Text 8"/>
          <p:cNvSpPr/>
          <p:nvPr/>
        </p:nvSpPr>
        <p:spPr>
          <a:xfrm>
            <a:off x="566928" y="4142232"/>
            <a:ext cx="3840480" cy="292608"/>
          </a:xfrm>
          <a:prstGeom prst="rect">
            <a:avLst/>
          </a:prstGeom>
          <a:noFill/>
          <a:ln/>
        </p:spPr>
        <p:txBody>
          <a:bodyPr wrap="square" rtlCol="0" anchor="ctr"/>
          <a:lstStyle/>
          <a:p>
            <a:pPr indent="0" marL="0">
              <a:buNone/>
            </a:pPr>
            <a:r>
              <a:rPr lang="en-US" sz="1400" dirty="0">
                <a:solidFill>
                  <a:srgbClr val="74C69D"/>
                </a:solidFill>
                <a:latin typeface="Georgia" pitchFamily="34" charset="0"/>
                <a:ea typeface="Georgia" pitchFamily="34" charset="-122"/>
                <a:cs typeface="Georgia" pitchFamily="34" charset="-120"/>
              </a:rPr>
              <a:t>· bell  /bɛl/</a:t>
            </a:r>
            <a:endParaRPr lang="en-US" sz="1400" dirty="0"/>
          </a:p>
        </p:txBody>
      </p:sp>
      <p:sp>
        <p:nvSpPr>
          <p:cNvPr id="11" name="Text 9"/>
          <p:cNvSpPr/>
          <p:nvPr/>
        </p:nvSpPr>
        <p:spPr>
          <a:xfrm>
            <a:off x="566928" y="4443984"/>
            <a:ext cx="3840480" cy="292608"/>
          </a:xfrm>
          <a:prstGeom prst="rect">
            <a:avLst/>
          </a:prstGeom>
          <a:noFill/>
          <a:ln/>
        </p:spPr>
        <p:txBody>
          <a:bodyPr wrap="square" rtlCol="0" anchor="ctr"/>
          <a:lstStyle/>
          <a:p>
            <a:pPr indent="0" marL="0">
              <a:buNone/>
            </a:pPr>
            <a:r>
              <a:rPr lang="en-US" sz="1400" dirty="0">
                <a:solidFill>
                  <a:srgbClr val="74C69D"/>
                </a:solidFill>
                <a:latin typeface="Georgia" pitchFamily="34" charset="0"/>
                <a:ea typeface="Georgia" pitchFamily="34" charset="-122"/>
                <a:cs typeface="Georgia" pitchFamily="34" charset="-120"/>
              </a:rPr>
              <a:t>· clear  /klɪər/</a:t>
            </a:r>
            <a:endParaRPr lang="en-US" sz="1400" dirty="0"/>
          </a:p>
        </p:txBody>
      </p:sp>
      <p:sp>
        <p:nvSpPr>
          <p:cNvPr id="12" name="Text 10"/>
          <p:cNvSpPr/>
          <p:nvPr/>
        </p:nvSpPr>
        <p:spPr>
          <a:xfrm>
            <a:off x="502920" y="4663440"/>
            <a:ext cx="3931920" cy="384048"/>
          </a:xfrm>
          <a:prstGeom prst="rect">
            <a:avLst/>
          </a:prstGeom>
          <a:noFill/>
          <a:ln/>
        </p:spPr>
        <p:txBody>
          <a:bodyPr wrap="square" rtlCol="0" anchor="ctr"/>
          <a:lstStyle/>
          <a:p>
            <a:pPr indent="0" marL="0">
              <a:buNone/>
            </a:pPr>
            <a:r>
              <a:rPr lang="en-US" sz="1100" i="1" dirty="0">
                <a:solidFill>
                  <a:srgbClr val="E8C98A"/>
                </a:solidFill>
                <a:latin typeface="Georgia" pitchFamily="34" charset="0"/>
                <a:ea typeface="Georgia" pitchFamily="34" charset="-122"/>
                <a:cs typeface="Georgia" pitchFamily="34" charset="-120"/>
              </a:rPr>
              <a:t>Can be dark [ɫ] (syllable-final) or clear [l] (syllable-initial).</a:t>
            </a:r>
            <a:endParaRPr lang="en-US" sz="1100" dirty="0"/>
          </a:p>
        </p:txBody>
      </p:sp>
      <p:sp>
        <p:nvSpPr>
          <p:cNvPr id="13" name="Shape 11"/>
          <p:cNvSpPr/>
          <p:nvPr/>
        </p:nvSpPr>
        <p:spPr>
          <a:xfrm>
            <a:off x="4937760" y="2148840"/>
            <a:ext cx="4206240" cy="2743200"/>
          </a:xfrm>
          <a:prstGeom prst="rect">
            <a:avLst/>
          </a:prstGeom>
          <a:solidFill>
            <a:srgbClr val="B94A2C"/>
          </a:solidFill>
          <a:ln w="12700">
            <a:solidFill>
              <a:srgbClr val="B94A2C"/>
            </a:solidFill>
            <a:prstDash val="solid"/>
          </a:ln>
          <a:effectLst>
            <a:outerShdw sx="100000" sy="100000" kx="0" ky="0" algn="bl" rotWithShape="0" blurRad="127000" dist="38100" dir="8100000">
              <a:srgbClr val="000000">
                <a:alpha val="20000"/>
              </a:srgbClr>
            </a:outerShdw>
          </a:effectLst>
        </p:spPr>
      </p:sp>
      <p:sp>
        <p:nvSpPr>
          <p:cNvPr id="14" name="Shape 12"/>
          <p:cNvSpPr/>
          <p:nvPr/>
        </p:nvSpPr>
        <p:spPr>
          <a:xfrm>
            <a:off x="4937760" y="2148840"/>
            <a:ext cx="4206240" cy="804672"/>
          </a:xfrm>
          <a:prstGeom prst="rect">
            <a:avLst/>
          </a:prstGeom>
          <a:solidFill>
            <a:srgbClr val="2A1505"/>
          </a:solidFill>
          <a:ln w="12700">
            <a:solidFill>
              <a:srgbClr val="2A1505"/>
            </a:solidFill>
            <a:prstDash val="solid"/>
          </a:ln>
        </p:spPr>
      </p:sp>
      <p:sp>
        <p:nvSpPr>
          <p:cNvPr id="15" name="Text 13"/>
          <p:cNvSpPr/>
          <p:nvPr/>
        </p:nvSpPr>
        <p:spPr>
          <a:xfrm>
            <a:off x="5074920" y="2212848"/>
            <a:ext cx="3931920" cy="658368"/>
          </a:xfrm>
          <a:prstGeom prst="rect">
            <a:avLst/>
          </a:prstGeom>
          <a:noFill/>
          <a:ln/>
        </p:spPr>
        <p:txBody>
          <a:bodyPr wrap="square" rtlCol="0" anchor="ctr"/>
          <a:lstStyle/>
          <a:p>
            <a:pPr indent="0" marL="0">
              <a:buNone/>
            </a:pPr>
            <a:r>
              <a:rPr lang="en-US" sz="2200" b="1" dirty="0">
                <a:solidFill>
                  <a:srgbClr val="D4714F"/>
                </a:solidFill>
                <a:latin typeface="Georgia" pitchFamily="34" charset="0"/>
                <a:ea typeface="Georgia" pitchFamily="34" charset="-122"/>
                <a:cs typeface="Georgia" pitchFamily="34" charset="-120"/>
              </a:rPr>
              <a:t>/r/  —  Rhotic Approximant</a:t>
            </a:r>
            <a:endParaRPr lang="en-US" sz="2200" dirty="0"/>
          </a:p>
        </p:txBody>
      </p:sp>
      <p:sp>
        <p:nvSpPr>
          <p:cNvPr id="16" name="Text 14"/>
          <p:cNvSpPr/>
          <p:nvPr/>
        </p:nvSpPr>
        <p:spPr>
          <a:xfrm>
            <a:off x="5074920" y="3090672"/>
            <a:ext cx="3931920" cy="685800"/>
          </a:xfrm>
          <a:prstGeom prst="rect">
            <a:avLst/>
          </a:prstGeom>
          <a:noFill/>
          <a:ln/>
        </p:spPr>
        <p:txBody>
          <a:bodyPr wrap="square" rtlCol="0" anchor="ctr"/>
          <a:lstStyle/>
          <a:p>
            <a:pPr indent="0" marL="0">
              <a:buNone/>
            </a:pPr>
            <a:r>
              <a:rPr lang="en-US" sz="1500" dirty="0">
                <a:solidFill>
                  <a:srgbClr val="FDF6EC"/>
                </a:solidFill>
                <a:latin typeface="Georgia" pitchFamily="34" charset="0"/>
                <a:ea typeface="Georgia" pitchFamily="34" charset="-122"/>
                <a:cs typeface="Georgia" pitchFamily="34" charset="-120"/>
              </a:rPr>
              <a:t>The tongue bunches back without full closure; varies by dialect.</a:t>
            </a:r>
            <a:endParaRPr lang="en-US" sz="1500" dirty="0"/>
          </a:p>
        </p:txBody>
      </p:sp>
      <p:sp>
        <p:nvSpPr>
          <p:cNvPr id="17" name="Text 15"/>
          <p:cNvSpPr/>
          <p:nvPr/>
        </p:nvSpPr>
        <p:spPr>
          <a:xfrm>
            <a:off x="5138928" y="3840480"/>
            <a:ext cx="3840480" cy="292608"/>
          </a:xfrm>
          <a:prstGeom prst="rect">
            <a:avLst/>
          </a:prstGeom>
          <a:noFill/>
          <a:ln/>
        </p:spPr>
        <p:txBody>
          <a:bodyPr wrap="square" rtlCol="0" anchor="ctr"/>
          <a:lstStyle/>
          <a:p>
            <a:pPr indent="0" marL="0">
              <a:buNone/>
            </a:pPr>
            <a:r>
              <a:rPr lang="en-US" sz="1400" dirty="0">
                <a:solidFill>
                  <a:srgbClr val="D4714F"/>
                </a:solidFill>
                <a:latin typeface="Georgia" pitchFamily="34" charset="0"/>
                <a:ea typeface="Georgia" pitchFamily="34" charset="-122"/>
                <a:cs typeface="Georgia" pitchFamily="34" charset="-120"/>
              </a:rPr>
              <a:t>· red  /rɛd/</a:t>
            </a:r>
            <a:endParaRPr lang="en-US" sz="1400" dirty="0"/>
          </a:p>
        </p:txBody>
      </p:sp>
      <p:sp>
        <p:nvSpPr>
          <p:cNvPr id="18" name="Text 16"/>
          <p:cNvSpPr/>
          <p:nvPr/>
        </p:nvSpPr>
        <p:spPr>
          <a:xfrm>
            <a:off x="5138928" y="4142232"/>
            <a:ext cx="3840480" cy="292608"/>
          </a:xfrm>
          <a:prstGeom prst="rect">
            <a:avLst/>
          </a:prstGeom>
          <a:noFill/>
          <a:ln/>
        </p:spPr>
        <p:txBody>
          <a:bodyPr wrap="square" rtlCol="0" anchor="ctr"/>
          <a:lstStyle/>
          <a:p>
            <a:pPr indent="0" marL="0">
              <a:buNone/>
            </a:pPr>
            <a:r>
              <a:rPr lang="en-US" sz="1400" dirty="0">
                <a:solidFill>
                  <a:srgbClr val="D4714F"/>
                </a:solidFill>
                <a:latin typeface="Georgia" pitchFamily="34" charset="0"/>
                <a:ea typeface="Georgia" pitchFamily="34" charset="-122"/>
                <a:cs typeface="Georgia" pitchFamily="34" charset="-120"/>
              </a:rPr>
              <a:t>· car  /kɑː/</a:t>
            </a:r>
            <a:endParaRPr lang="en-US" sz="1400" dirty="0"/>
          </a:p>
        </p:txBody>
      </p:sp>
      <p:sp>
        <p:nvSpPr>
          <p:cNvPr id="19" name="Text 17"/>
          <p:cNvSpPr/>
          <p:nvPr/>
        </p:nvSpPr>
        <p:spPr>
          <a:xfrm>
            <a:off x="5138928" y="4443984"/>
            <a:ext cx="3840480" cy="292608"/>
          </a:xfrm>
          <a:prstGeom prst="rect">
            <a:avLst/>
          </a:prstGeom>
          <a:noFill/>
          <a:ln/>
        </p:spPr>
        <p:txBody>
          <a:bodyPr wrap="square" rtlCol="0" anchor="ctr"/>
          <a:lstStyle/>
          <a:p>
            <a:pPr indent="0" marL="0">
              <a:buNone/>
            </a:pPr>
            <a:r>
              <a:rPr lang="en-US" sz="1400" dirty="0">
                <a:solidFill>
                  <a:srgbClr val="D4714F"/>
                </a:solidFill>
                <a:latin typeface="Georgia" pitchFamily="34" charset="0"/>
                <a:ea typeface="Georgia" pitchFamily="34" charset="-122"/>
                <a:cs typeface="Georgia" pitchFamily="34" charset="-120"/>
              </a:rPr>
              <a:t>· stir  /stɜː/</a:t>
            </a:r>
            <a:endParaRPr lang="en-US" sz="1400" dirty="0"/>
          </a:p>
        </p:txBody>
      </p:sp>
      <p:sp>
        <p:nvSpPr>
          <p:cNvPr id="20" name="Text 18"/>
          <p:cNvSpPr/>
          <p:nvPr/>
        </p:nvSpPr>
        <p:spPr>
          <a:xfrm>
            <a:off x="5074920" y="4663440"/>
            <a:ext cx="3931920" cy="384048"/>
          </a:xfrm>
          <a:prstGeom prst="rect">
            <a:avLst/>
          </a:prstGeom>
          <a:noFill/>
          <a:ln/>
        </p:spPr>
        <p:txBody>
          <a:bodyPr wrap="square" rtlCol="0" anchor="ctr"/>
          <a:lstStyle/>
          <a:p>
            <a:pPr indent="0" marL="0">
              <a:buNone/>
            </a:pPr>
            <a:r>
              <a:rPr lang="en-US" sz="1100" i="1" dirty="0">
                <a:solidFill>
                  <a:srgbClr val="E8C98A"/>
                </a:solidFill>
                <a:latin typeface="Georgia" pitchFamily="34" charset="0"/>
                <a:ea typeface="Georgia" pitchFamily="34" charset="-122"/>
                <a:cs typeface="Georgia" pitchFamily="34" charset="-120"/>
              </a:rPr>
              <a:t>Non-rhotic accents (RP) may not pronounce /r/ before consonants.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DF6EC"/>
        </a:solidFill>
      </p:bgPr>
    </p:bg>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2D6A4F"/>
          </a:solidFill>
          <a:ln w="12700">
            <a:solidFill>
              <a:srgbClr val="2D6A4F"/>
            </a:solidFill>
            <a:prstDash val="solid"/>
          </a:ln>
        </p:spPr>
      </p:sp>
      <p:sp>
        <p:nvSpPr>
          <p:cNvPr id="3" name="Shape 1"/>
          <p:cNvSpPr/>
          <p:nvPr/>
        </p:nvSpPr>
        <p:spPr>
          <a:xfrm>
            <a:off x="0" y="1143000"/>
            <a:ext cx="9144000" cy="91440"/>
          </a:xfrm>
          <a:prstGeom prst="rect">
            <a:avLst/>
          </a:prstGeom>
          <a:solidFill>
            <a:srgbClr val="F0C060"/>
          </a:solidFill>
          <a:ln w="12700">
            <a:solidFill>
              <a:srgbClr val="F0C060"/>
            </a:solidFill>
            <a:prstDash val="solid"/>
          </a:ln>
        </p:spPr>
      </p:sp>
      <p:sp>
        <p:nvSpPr>
          <p:cNvPr id="4" name="Text 2"/>
          <p:cNvSpPr/>
          <p:nvPr/>
        </p:nvSpPr>
        <p:spPr>
          <a:xfrm>
            <a:off x="502920" y="182880"/>
            <a:ext cx="8229600" cy="749808"/>
          </a:xfrm>
          <a:prstGeom prst="rect">
            <a:avLst/>
          </a:prstGeom>
          <a:noFill/>
          <a:ln/>
        </p:spPr>
        <p:txBody>
          <a:bodyPr wrap="square" rtlCol="0" anchor="ctr"/>
          <a:lstStyle/>
          <a:p>
            <a:pPr indent="0" marL="0">
              <a:buNone/>
            </a:pPr>
            <a:r>
              <a:rPr lang="en-US" sz="3800" b="1" dirty="0">
                <a:solidFill>
                  <a:srgbClr val="FDF6EC"/>
                </a:solidFill>
                <a:latin typeface="Georgia" pitchFamily="34" charset="0"/>
                <a:ea typeface="Georgia" pitchFamily="34" charset="-122"/>
                <a:cs typeface="Georgia" pitchFamily="34" charset="-120"/>
              </a:rPr>
              <a:t>Glides: /w/ and /j/</a:t>
            </a:r>
            <a:endParaRPr lang="en-US" sz="3800" dirty="0"/>
          </a:p>
        </p:txBody>
      </p:sp>
      <p:sp>
        <p:nvSpPr>
          <p:cNvPr id="5" name="Text 3"/>
          <p:cNvSpPr/>
          <p:nvPr/>
        </p:nvSpPr>
        <p:spPr>
          <a:xfrm>
            <a:off x="502920" y="1389888"/>
            <a:ext cx="8229600" cy="594360"/>
          </a:xfrm>
          <a:prstGeom prst="rect">
            <a:avLst/>
          </a:prstGeom>
          <a:noFill/>
          <a:ln/>
        </p:spPr>
        <p:txBody>
          <a:bodyPr wrap="square" rtlCol="0" anchor="ctr"/>
          <a:lstStyle/>
          <a:p>
            <a:pPr indent="0" marL="0">
              <a:buNone/>
            </a:pPr>
            <a:r>
              <a:rPr lang="en-US" sz="2100" dirty="0">
                <a:solidFill>
                  <a:srgbClr val="2B2B2B"/>
                </a:solidFill>
                <a:latin typeface="Georgia" pitchFamily="34" charset="0"/>
                <a:ea typeface="Georgia" pitchFamily="34" charset="-122"/>
                <a:cs typeface="Georgia" pitchFamily="34" charset="-120"/>
              </a:rPr>
              <a:t>Glides (semivowels) behave like vowels acoustically but function as consonants.</a:t>
            </a:r>
            <a:endParaRPr lang="en-US" sz="2100" dirty="0"/>
          </a:p>
        </p:txBody>
      </p:sp>
      <p:sp>
        <p:nvSpPr>
          <p:cNvPr id="6" name="Shape 4"/>
          <p:cNvSpPr/>
          <p:nvPr/>
        </p:nvSpPr>
        <p:spPr>
          <a:xfrm>
            <a:off x="365760" y="2176272"/>
            <a:ext cx="8412480" cy="566928"/>
          </a:xfrm>
          <a:prstGeom prst="rect">
            <a:avLst/>
          </a:prstGeom>
          <a:solidFill>
            <a:srgbClr val="2A1505"/>
          </a:solidFill>
          <a:ln w="12700">
            <a:solidFill>
              <a:srgbClr val="E8C98A"/>
            </a:solidFill>
            <a:prstDash val="solid"/>
          </a:ln>
        </p:spPr>
      </p:sp>
      <p:sp>
        <p:nvSpPr>
          <p:cNvPr id="7" name="Text 5"/>
          <p:cNvSpPr/>
          <p:nvPr/>
        </p:nvSpPr>
        <p:spPr>
          <a:xfrm>
            <a:off x="457200" y="2212848"/>
            <a:ext cx="1371600" cy="493776"/>
          </a:xfrm>
          <a:prstGeom prst="rect">
            <a:avLst/>
          </a:prstGeom>
          <a:noFill/>
          <a:ln/>
        </p:spPr>
        <p:txBody>
          <a:bodyPr wrap="square" rtlCol="0" anchor="ctr"/>
          <a:lstStyle/>
          <a:p>
            <a:pPr indent="0" marL="0">
              <a:buNone/>
            </a:pPr>
            <a:endParaRPr lang="en-US" sz="1500" dirty="0"/>
          </a:p>
        </p:txBody>
      </p:sp>
      <p:sp>
        <p:nvSpPr>
          <p:cNvPr id="8" name="Text 6"/>
          <p:cNvSpPr/>
          <p:nvPr/>
        </p:nvSpPr>
        <p:spPr>
          <a:xfrm>
            <a:off x="1828800" y="2212848"/>
            <a:ext cx="3520440" cy="493776"/>
          </a:xfrm>
          <a:prstGeom prst="rect">
            <a:avLst/>
          </a:prstGeom>
          <a:noFill/>
          <a:ln/>
        </p:spPr>
        <p:txBody>
          <a:bodyPr wrap="square" rtlCol="0" anchor="ctr"/>
          <a:lstStyle/>
          <a:p>
            <a:pPr indent="0" marL="0">
              <a:buNone/>
            </a:pPr>
            <a:r>
              <a:rPr lang="en-US" sz="1500" b="1" dirty="0">
                <a:solidFill>
                  <a:srgbClr val="F0C060"/>
                </a:solidFill>
                <a:latin typeface="Georgia" pitchFamily="34" charset="0"/>
                <a:ea typeface="Georgia" pitchFamily="34" charset="-122"/>
                <a:cs typeface="Georgia" pitchFamily="34" charset="-120"/>
              </a:rPr>
              <a:t>/w/  —  Labio-velar Glide</a:t>
            </a:r>
            <a:endParaRPr lang="en-US" sz="1500" dirty="0"/>
          </a:p>
        </p:txBody>
      </p:sp>
      <p:sp>
        <p:nvSpPr>
          <p:cNvPr id="9" name="Text 7"/>
          <p:cNvSpPr/>
          <p:nvPr/>
        </p:nvSpPr>
        <p:spPr>
          <a:xfrm>
            <a:off x="5349240" y="2212848"/>
            <a:ext cx="3520440" cy="493776"/>
          </a:xfrm>
          <a:prstGeom prst="rect">
            <a:avLst/>
          </a:prstGeom>
          <a:noFill/>
          <a:ln/>
        </p:spPr>
        <p:txBody>
          <a:bodyPr wrap="square" rtlCol="0" anchor="ctr"/>
          <a:lstStyle/>
          <a:p>
            <a:pPr indent="0" marL="0">
              <a:buNone/>
            </a:pPr>
            <a:r>
              <a:rPr lang="en-US" sz="1500" b="1" dirty="0">
                <a:solidFill>
                  <a:srgbClr val="F0C060"/>
                </a:solidFill>
                <a:latin typeface="Georgia" pitchFamily="34" charset="0"/>
                <a:ea typeface="Georgia" pitchFamily="34" charset="-122"/>
                <a:cs typeface="Georgia" pitchFamily="34" charset="-120"/>
              </a:rPr>
              <a:t>/j/  —  Palatal Glide</a:t>
            </a:r>
            <a:endParaRPr lang="en-US" sz="1500" dirty="0"/>
          </a:p>
        </p:txBody>
      </p:sp>
      <p:sp>
        <p:nvSpPr>
          <p:cNvPr id="10" name="Shape 8"/>
          <p:cNvSpPr/>
          <p:nvPr/>
        </p:nvSpPr>
        <p:spPr>
          <a:xfrm>
            <a:off x="365760" y="2752344"/>
            <a:ext cx="8412480" cy="566928"/>
          </a:xfrm>
          <a:prstGeom prst="rect">
            <a:avLst/>
          </a:prstGeom>
          <a:solidFill>
            <a:srgbClr val="FFFFFF"/>
          </a:solidFill>
          <a:ln w="12700">
            <a:solidFill>
              <a:srgbClr val="E8C98A"/>
            </a:solidFill>
            <a:prstDash val="solid"/>
          </a:ln>
        </p:spPr>
      </p:sp>
      <p:sp>
        <p:nvSpPr>
          <p:cNvPr id="11" name="Text 9"/>
          <p:cNvSpPr/>
          <p:nvPr/>
        </p:nvSpPr>
        <p:spPr>
          <a:xfrm>
            <a:off x="457200" y="2788920"/>
            <a:ext cx="1371600" cy="493776"/>
          </a:xfrm>
          <a:prstGeom prst="rect">
            <a:avLst/>
          </a:prstGeom>
          <a:noFill/>
          <a:ln/>
        </p:spPr>
        <p:txBody>
          <a:bodyPr wrap="square" rtlCol="0" anchor="ctr"/>
          <a:lstStyle/>
          <a:p>
            <a:pPr indent="0" marL="0">
              <a:buNone/>
            </a:pPr>
            <a:r>
              <a:rPr lang="en-US" sz="1400" b="1" i="1" dirty="0">
                <a:solidFill>
                  <a:srgbClr val="8C7B6B"/>
                </a:solidFill>
                <a:latin typeface="Georgia" pitchFamily="34" charset="0"/>
                <a:ea typeface="Georgia" pitchFamily="34" charset="-122"/>
                <a:cs typeface="Georgia" pitchFamily="34" charset="-120"/>
              </a:rPr>
              <a:t>Articulation</a:t>
            </a:r>
            <a:endParaRPr lang="en-US" sz="1400" dirty="0"/>
          </a:p>
        </p:txBody>
      </p:sp>
      <p:sp>
        <p:nvSpPr>
          <p:cNvPr id="12" name="Text 10"/>
          <p:cNvSpPr/>
          <p:nvPr/>
        </p:nvSpPr>
        <p:spPr>
          <a:xfrm>
            <a:off x="1828800" y="2788920"/>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Lips rounded; back of tongue raised</a:t>
            </a:r>
            <a:endParaRPr lang="en-US" sz="1400" dirty="0"/>
          </a:p>
        </p:txBody>
      </p:sp>
      <p:sp>
        <p:nvSpPr>
          <p:cNvPr id="13" name="Text 11"/>
          <p:cNvSpPr/>
          <p:nvPr/>
        </p:nvSpPr>
        <p:spPr>
          <a:xfrm>
            <a:off x="5349240" y="2788920"/>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Front of tongue near hard palate</a:t>
            </a:r>
            <a:endParaRPr lang="en-US" sz="1400" dirty="0"/>
          </a:p>
        </p:txBody>
      </p:sp>
      <p:sp>
        <p:nvSpPr>
          <p:cNvPr id="14" name="Shape 12"/>
          <p:cNvSpPr/>
          <p:nvPr/>
        </p:nvSpPr>
        <p:spPr>
          <a:xfrm>
            <a:off x="365760" y="3328416"/>
            <a:ext cx="8412480" cy="566928"/>
          </a:xfrm>
          <a:prstGeom prst="rect">
            <a:avLst/>
          </a:prstGeom>
          <a:solidFill>
            <a:srgbClr val="F5E6CC"/>
          </a:solidFill>
          <a:ln w="12700">
            <a:solidFill>
              <a:srgbClr val="E8C98A"/>
            </a:solidFill>
            <a:prstDash val="solid"/>
          </a:ln>
        </p:spPr>
      </p:sp>
      <p:sp>
        <p:nvSpPr>
          <p:cNvPr id="15" name="Text 13"/>
          <p:cNvSpPr/>
          <p:nvPr/>
        </p:nvSpPr>
        <p:spPr>
          <a:xfrm>
            <a:off x="457200" y="3364992"/>
            <a:ext cx="1371600" cy="493776"/>
          </a:xfrm>
          <a:prstGeom prst="rect">
            <a:avLst/>
          </a:prstGeom>
          <a:noFill/>
          <a:ln/>
        </p:spPr>
        <p:txBody>
          <a:bodyPr wrap="square" rtlCol="0" anchor="ctr"/>
          <a:lstStyle/>
          <a:p>
            <a:pPr indent="0" marL="0">
              <a:buNone/>
            </a:pPr>
            <a:r>
              <a:rPr lang="en-US" sz="1400" b="1" i="1" dirty="0">
                <a:solidFill>
                  <a:srgbClr val="8C7B6B"/>
                </a:solidFill>
                <a:latin typeface="Georgia" pitchFamily="34" charset="0"/>
                <a:ea typeface="Georgia" pitchFamily="34" charset="-122"/>
                <a:cs typeface="Georgia" pitchFamily="34" charset="-120"/>
              </a:rPr>
              <a:t>Examples</a:t>
            </a:r>
            <a:endParaRPr lang="en-US" sz="1400" dirty="0"/>
          </a:p>
        </p:txBody>
      </p:sp>
      <p:sp>
        <p:nvSpPr>
          <p:cNvPr id="16" name="Text 14"/>
          <p:cNvSpPr/>
          <p:nvPr/>
        </p:nvSpPr>
        <p:spPr>
          <a:xfrm>
            <a:off x="1828800" y="3364992"/>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wet, twin, queen</a:t>
            </a:r>
            <a:endParaRPr lang="en-US" sz="1400" dirty="0"/>
          </a:p>
        </p:txBody>
      </p:sp>
      <p:sp>
        <p:nvSpPr>
          <p:cNvPr id="17" name="Text 15"/>
          <p:cNvSpPr/>
          <p:nvPr/>
        </p:nvSpPr>
        <p:spPr>
          <a:xfrm>
            <a:off x="5349240" y="3364992"/>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yes, few, new</a:t>
            </a:r>
            <a:endParaRPr lang="en-US" sz="1400" dirty="0"/>
          </a:p>
        </p:txBody>
      </p:sp>
      <p:sp>
        <p:nvSpPr>
          <p:cNvPr id="18" name="Shape 16"/>
          <p:cNvSpPr/>
          <p:nvPr/>
        </p:nvSpPr>
        <p:spPr>
          <a:xfrm>
            <a:off x="365760" y="3904488"/>
            <a:ext cx="8412480" cy="566928"/>
          </a:xfrm>
          <a:prstGeom prst="rect">
            <a:avLst/>
          </a:prstGeom>
          <a:solidFill>
            <a:srgbClr val="FFFFFF"/>
          </a:solidFill>
          <a:ln w="12700">
            <a:solidFill>
              <a:srgbClr val="E8C98A"/>
            </a:solidFill>
            <a:prstDash val="solid"/>
          </a:ln>
        </p:spPr>
      </p:sp>
      <p:sp>
        <p:nvSpPr>
          <p:cNvPr id="19" name="Text 17"/>
          <p:cNvSpPr/>
          <p:nvPr/>
        </p:nvSpPr>
        <p:spPr>
          <a:xfrm>
            <a:off x="457200" y="3941064"/>
            <a:ext cx="1371600" cy="493776"/>
          </a:xfrm>
          <a:prstGeom prst="rect">
            <a:avLst/>
          </a:prstGeom>
          <a:noFill/>
          <a:ln/>
        </p:spPr>
        <p:txBody>
          <a:bodyPr wrap="square" rtlCol="0" anchor="ctr"/>
          <a:lstStyle/>
          <a:p>
            <a:pPr indent="0" marL="0">
              <a:buNone/>
            </a:pPr>
            <a:r>
              <a:rPr lang="en-US" sz="1400" b="1" i="1" dirty="0">
                <a:solidFill>
                  <a:srgbClr val="8C7B6B"/>
                </a:solidFill>
                <a:latin typeface="Georgia" pitchFamily="34" charset="0"/>
                <a:ea typeface="Georgia" pitchFamily="34" charset="-122"/>
                <a:cs typeface="Georgia" pitchFamily="34" charset="-120"/>
              </a:rPr>
              <a:t>Vowel link</a:t>
            </a:r>
            <a:endParaRPr lang="en-US" sz="1400" dirty="0"/>
          </a:p>
        </p:txBody>
      </p:sp>
      <p:sp>
        <p:nvSpPr>
          <p:cNvPr id="20" name="Text 18"/>
          <p:cNvSpPr/>
          <p:nvPr/>
        </p:nvSpPr>
        <p:spPr>
          <a:xfrm>
            <a:off x="1828800" y="3941064"/>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Similar to /uː/ (as in 'food')</a:t>
            </a:r>
            <a:endParaRPr lang="en-US" sz="1400" dirty="0"/>
          </a:p>
        </p:txBody>
      </p:sp>
      <p:sp>
        <p:nvSpPr>
          <p:cNvPr id="21" name="Text 19"/>
          <p:cNvSpPr/>
          <p:nvPr/>
        </p:nvSpPr>
        <p:spPr>
          <a:xfrm>
            <a:off x="5349240" y="3941064"/>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Similar to /iː/ (as in 'feet')</a:t>
            </a:r>
            <a:endParaRPr lang="en-US" sz="1400" dirty="0"/>
          </a:p>
        </p:txBody>
      </p:sp>
      <p:sp>
        <p:nvSpPr>
          <p:cNvPr id="22" name="Shape 20"/>
          <p:cNvSpPr/>
          <p:nvPr/>
        </p:nvSpPr>
        <p:spPr>
          <a:xfrm>
            <a:off x="365760" y="4480560"/>
            <a:ext cx="8412480" cy="566928"/>
          </a:xfrm>
          <a:prstGeom prst="rect">
            <a:avLst/>
          </a:prstGeom>
          <a:solidFill>
            <a:srgbClr val="F5E6CC"/>
          </a:solidFill>
          <a:ln w="12700">
            <a:solidFill>
              <a:srgbClr val="E8C98A"/>
            </a:solidFill>
            <a:prstDash val="solid"/>
          </a:ln>
        </p:spPr>
      </p:sp>
      <p:sp>
        <p:nvSpPr>
          <p:cNvPr id="23" name="Text 21"/>
          <p:cNvSpPr/>
          <p:nvPr/>
        </p:nvSpPr>
        <p:spPr>
          <a:xfrm>
            <a:off x="457200" y="4517136"/>
            <a:ext cx="1371600" cy="493776"/>
          </a:xfrm>
          <a:prstGeom prst="rect">
            <a:avLst/>
          </a:prstGeom>
          <a:noFill/>
          <a:ln/>
        </p:spPr>
        <p:txBody>
          <a:bodyPr wrap="square" rtlCol="0" anchor="ctr"/>
          <a:lstStyle/>
          <a:p>
            <a:pPr indent="0" marL="0">
              <a:buNone/>
            </a:pPr>
            <a:r>
              <a:rPr lang="en-US" sz="1400" b="1" i="1" dirty="0">
                <a:solidFill>
                  <a:srgbClr val="8C7B6B"/>
                </a:solidFill>
                <a:latin typeface="Georgia" pitchFamily="34" charset="0"/>
                <a:ea typeface="Georgia" pitchFamily="34" charset="-122"/>
                <a:cs typeface="Georgia" pitchFamily="34" charset="-120"/>
              </a:rPr>
              <a:t>Distribution</a:t>
            </a:r>
            <a:endParaRPr lang="en-US" sz="1400" dirty="0"/>
          </a:p>
        </p:txBody>
      </p:sp>
      <p:sp>
        <p:nvSpPr>
          <p:cNvPr id="24" name="Text 22"/>
          <p:cNvSpPr/>
          <p:nvPr/>
        </p:nvSpPr>
        <p:spPr>
          <a:xfrm>
            <a:off x="1828800" y="4517136"/>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Never follows /r/, /l/ in same onset</a:t>
            </a:r>
            <a:endParaRPr lang="en-US" sz="1400" dirty="0"/>
          </a:p>
        </p:txBody>
      </p:sp>
      <p:sp>
        <p:nvSpPr>
          <p:cNvPr id="25" name="Text 23"/>
          <p:cNvSpPr/>
          <p:nvPr/>
        </p:nvSpPr>
        <p:spPr>
          <a:xfrm>
            <a:off x="5349240" y="4517136"/>
            <a:ext cx="3520440" cy="493776"/>
          </a:xfrm>
          <a:prstGeom prst="rect">
            <a:avLst/>
          </a:prstGeom>
          <a:noFill/>
          <a:ln/>
        </p:spPr>
        <p:txBody>
          <a:bodyPr wrap="square" rtlCol="0" anchor="ctr"/>
          <a:lstStyle/>
          <a:p>
            <a:pPr indent="0" marL="0">
              <a:buNone/>
            </a:pPr>
            <a:r>
              <a:rPr lang="en-US" sz="1400" dirty="0">
                <a:solidFill>
                  <a:srgbClr val="2B2B2B"/>
                </a:solidFill>
                <a:latin typeface="Georgia" pitchFamily="34" charset="0"/>
                <a:ea typeface="Georgia" pitchFamily="34" charset="-122"/>
                <a:cs typeface="Georgia" pitchFamily="34" charset="-120"/>
              </a:rPr>
              <a:t>Follows /p, b, k, g/ in clusters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E6CC"/>
        </a:solidFill>
      </p:bgPr>
    </p:bg>
    <p:spTree>
      <p:nvGrpSpPr>
        <p:cNvPr id="1" name=""/>
        <p:cNvGrpSpPr/>
        <p:nvPr/>
      </p:nvGrpSpPr>
      <p:grpSpPr>
        <a:xfrm>
          <a:off x="0" y="0"/>
          <a:ext cx="0" cy="0"/>
          <a:chOff x="0" y="0"/>
          <a:chExt cx="0" cy="0"/>
        </a:xfrm>
      </p:grpSpPr>
      <p:sp>
        <p:nvSpPr>
          <p:cNvPr id="2" name="Shape 0"/>
          <p:cNvSpPr/>
          <p:nvPr/>
        </p:nvSpPr>
        <p:spPr>
          <a:xfrm>
            <a:off x="6583680" y="0"/>
            <a:ext cx="2560320" cy="5143500"/>
          </a:xfrm>
          <a:prstGeom prst="rect">
            <a:avLst/>
          </a:prstGeom>
          <a:solidFill>
            <a:srgbClr val="D48B2D"/>
          </a:solidFill>
          <a:ln w="12700">
            <a:solidFill>
              <a:srgbClr val="D48B2D"/>
            </a:solidFill>
            <a:prstDash val="solid"/>
          </a:ln>
        </p:spPr>
      </p:sp>
      <p:sp>
        <p:nvSpPr>
          <p:cNvPr id="3" name="Shape 1"/>
          <p:cNvSpPr/>
          <p:nvPr/>
        </p:nvSpPr>
        <p:spPr>
          <a:xfrm>
            <a:off x="6446520" y="0"/>
            <a:ext cx="164592" cy="5143500"/>
          </a:xfrm>
          <a:prstGeom prst="rect">
            <a:avLst/>
          </a:prstGeom>
          <a:solidFill>
            <a:srgbClr val="B94A2C"/>
          </a:solidFill>
          <a:ln w="12700">
            <a:solidFill>
              <a:srgbClr val="B94A2C"/>
            </a:solidFill>
            <a:prstDash val="solid"/>
          </a:ln>
        </p:spPr>
      </p:sp>
      <p:sp>
        <p:nvSpPr>
          <p:cNvPr id="4" name="Text 2"/>
          <p:cNvSpPr/>
          <p:nvPr/>
        </p:nvSpPr>
        <p:spPr>
          <a:xfrm>
            <a:off x="6656832" y="914400"/>
            <a:ext cx="2377440" cy="502920"/>
          </a:xfrm>
          <a:prstGeom prst="rect">
            <a:avLst/>
          </a:prstGeom>
          <a:noFill/>
          <a:ln/>
        </p:spPr>
        <p:txBody>
          <a:bodyPr wrap="square" rtlCol="0" anchor="ctr"/>
          <a:lstStyle/>
          <a:p>
            <a:pPr algn="ctr" indent="0" marL="0">
              <a:buNone/>
            </a:pPr>
            <a:r>
              <a:rPr lang="en-US" sz="1400" b="1" spc="500" kern="0" dirty="0">
                <a:solidFill>
                  <a:srgbClr val="3E1F0A"/>
                </a:solidFill>
                <a:latin typeface="Georgia" pitchFamily="34" charset="0"/>
                <a:ea typeface="Georgia" pitchFamily="34" charset="-122"/>
                <a:cs typeface="Georgia" pitchFamily="34" charset="-120"/>
              </a:rPr>
              <a:t>SYLLABIC</a:t>
            </a:r>
            <a:endParaRPr lang="en-US" sz="1400" dirty="0"/>
          </a:p>
        </p:txBody>
      </p:sp>
      <p:sp>
        <p:nvSpPr>
          <p:cNvPr id="5" name="Text 3"/>
          <p:cNvSpPr/>
          <p:nvPr/>
        </p:nvSpPr>
        <p:spPr>
          <a:xfrm>
            <a:off x="6656832" y="1463040"/>
            <a:ext cx="2377440" cy="1463040"/>
          </a:xfrm>
          <a:prstGeom prst="rect">
            <a:avLst/>
          </a:prstGeom>
          <a:noFill/>
          <a:ln/>
        </p:spPr>
        <p:txBody>
          <a:bodyPr wrap="square" rtlCol="0" anchor="ctr"/>
          <a:lstStyle/>
          <a:p>
            <a:pPr algn="ctr" indent="0" marL="0">
              <a:buNone/>
            </a:pPr>
            <a:r>
              <a:rPr lang="en-US" sz="2800" b="1" dirty="0">
                <a:solidFill>
                  <a:srgbClr val="2A1505"/>
                </a:solidFill>
                <a:latin typeface="Georgia" pitchFamily="34" charset="0"/>
                <a:ea typeface="Georgia" pitchFamily="34" charset="-122"/>
                <a:cs typeface="Georgia" pitchFamily="34" charset="-120"/>
              </a:rPr>
              <a:t>sono-</a:t>
            </a:r>
            <a:endParaRPr lang="en-US" sz="2800" dirty="0"/>
          </a:p>
          <a:p>
            <a:pPr algn="ctr" indent="0" marL="0">
              <a:buNone/>
            </a:pPr>
            <a:r>
              <a:rPr lang="en-US" sz="2800" b="1" dirty="0">
                <a:solidFill>
                  <a:srgbClr val="2A1505"/>
                </a:solidFill>
                <a:latin typeface="Georgia" pitchFamily="34" charset="0"/>
                <a:ea typeface="Georgia" pitchFamily="34" charset="-122"/>
                <a:cs typeface="Georgia" pitchFamily="34" charset="-120"/>
              </a:rPr>
              <a:t>rants</a:t>
            </a:r>
            <a:endParaRPr lang="en-US" sz="2800" dirty="0"/>
          </a:p>
        </p:txBody>
      </p:sp>
      <p:sp>
        <p:nvSpPr>
          <p:cNvPr id="6" name="Text 4"/>
          <p:cNvSpPr/>
          <p:nvPr/>
        </p:nvSpPr>
        <p:spPr>
          <a:xfrm>
            <a:off x="6656832" y="3108960"/>
            <a:ext cx="2377440" cy="640080"/>
          </a:xfrm>
          <a:prstGeom prst="rect">
            <a:avLst/>
          </a:prstGeom>
          <a:noFill/>
          <a:ln/>
        </p:spPr>
        <p:txBody>
          <a:bodyPr wrap="square" rtlCol="0" anchor="ctr"/>
          <a:lstStyle/>
          <a:p>
            <a:pPr algn="ctr" indent="0" marL="0">
              <a:buNone/>
            </a:pPr>
            <a:r>
              <a:rPr lang="en-US" sz="2000" dirty="0">
                <a:solidFill>
                  <a:srgbClr val="3E1F0A"/>
                </a:solidFill>
                <a:latin typeface="Georgia" pitchFamily="34" charset="0"/>
                <a:ea typeface="Georgia" pitchFamily="34" charset="-122"/>
                <a:cs typeface="Georgia" pitchFamily="34" charset="-120"/>
              </a:rPr>
              <a:t>/m̩/  /n̩/  /l̩/</a:t>
            </a:r>
            <a:endParaRPr lang="en-US" sz="2000" dirty="0"/>
          </a:p>
        </p:txBody>
      </p:sp>
      <p:sp>
        <p:nvSpPr>
          <p:cNvPr id="7" name="Text 5"/>
          <p:cNvSpPr/>
          <p:nvPr/>
        </p:nvSpPr>
        <p:spPr>
          <a:xfrm>
            <a:off x="502920" y="274320"/>
            <a:ext cx="5760720" cy="1371600"/>
          </a:xfrm>
          <a:prstGeom prst="rect">
            <a:avLst/>
          </a:prstGeom>
          <a:noFill/>
          <a:ln/>
        </p:spPr>
        <p:txBody>
          <a:bodyPr wrap="square" rtlCol="0" anchor="ctr"/>
          <a:lstStyle/>
          <a:p>
            <a:pPr indent="0" marL="0">
              <a:buNone/>
            </a:pPr>
            <a:r>
              <a:rPr lang="en-US" sz="4600" b="1" dirty="0">
                <a:solidFill>
                  <a:srgbClr val="2A1505"/>
                </a:solidFill>
                <a:latin typeface="Georgia" pitchFamily="34" charset="0"/>
                <a:ea typeface="Georgia" pitchFamily="34" charset="-122"/>
                <a:cs typeface="Georgia" pitchFamily="34" charset="-120"/>
              </a:rPr>
              <a:t>Syllabic</a:t>
            </a:r>
            <a:endParaRPr lang="en-US" sz="4600" dirty="0"/>
          </a:p>
          <a:p>
            <a:pPr indent="0" marL="0">
              <a:buNone/>
            </a:pPr>
            <a:r>
              <a:rPr lang="en-US" sz="4600" b="1" dirty="0">
                <a:solidFill>
                  <a:srgbClr val="2A1505"/>
                </a:solidFill>
                <a:latin typeface="Georgia" pitchFamily="34" charset="0"/>
                <a:ea typeface="Georgia" pitchFamily="34" charset="-122"/>
                <a:cs typeface="Georgia" pitchFamily="34" charset="-120"/>
              </a:rPr>
              <a:t>Sonorants</a:t>
            </a:r>
            <a:endParaRPr lang="en-US" sz="4600" dirty="0"/>
          </a:p>
        </p:txBody>
      </p:sp>
      <p:sp>
        <p:nvSpPr>
          <p:cNvPr id="8" name="Text 6"/>
          <p:cNvSpPr/>
          <p:nvPr/>
        </p:nvSpPr>
        <p:spPr>
          <a:xfrm>
            <a:off x="502920" y="1783080"/>
            <a:ext cx="5760720" cy="594360"/>
          </a:xfrm>
          <a:prstGeom prst="rect">
            <a:avLst/>
          </a:prstGeom>
          <a:noFill/>
          <a:ln/>
        </p:spPr>
        <p:txBody>
          <a:bodyPr wrap="square" rtlCol="0" anchor="ctr"/>
          <a:lstStyle/>
          <a:p>
            <a:pPr indent="0" marL="0">
              <a:buNone/>
            </a:pPr>
            <a:r>
              <a:rPr lang="en-US" sz="2100" dirty="0">
                <a:solidFill>
                  <a:srgbClr val="2B2B2B"/>
                </a:solidFill>
                <a:latin typeface="Georgia" pitchFamily="34" charset="0"/>
                <a:ea typeface="Georgia" pitchFamily="34" charset="-122"/>
                <a:cs typeface="Georgia" pitchFamily="34" charset="-120"/>
              </a:rPr>
              <a:t>Sonorants can carry a syllable nucleus without a vowel.</a:t>
            </a:r>
            <a:endParaRPr lang="en-US" sz="2100" dirty="0"/>
          </a:p>
        </p:txBody>
      </p:sp>
      <p:sp>
        <p:nvSpPr>
          <p:cNvPr id="9" name="Shape 7"/>
          <p:cNvSpPr/>
          <p:nvPr/>
        </p:nvSpPr>
        <p:spPr>
          <a:xfrm>
            <a:off x="502920" y="2606040"/>
            <a:ext cx="5760720" cy="658368"/>
          </a:xfrm>
          <a:prstGeom prst="rect">
            <a:avLst/>
          </a:prstGeom>
          <a:solidFill>
            <a:srgbClr val="FFFFFF"/>
          </a:solidFill>
          <a:ln w="12700">
            <a:solidFill>
              <a:srgbClr val="E8C98A"/>
            </a:solidFill>
            <a:prstDash val="solid"/>
          </a:ln>
        </p:spPr>
      </p:sp>
      <p:sp>
        <p:nvSpPr>
          <p:cNvPr id="10" name="Text 8"/>
          <p:cNvSpPr/>
          <p:nvPr/>
        </p:nvSpPr>
        <p:spPr>
          <a:xfrm>
            <a:off x="658368" y="2651760"/>
            <a:ext cx="1371600" cy="548640"/>
          </a:xfrm>
          <a:prstGeom prst="rect">
            <a:avLst/>
          </a:prstGeom>
          <a:noFill/>
          <a:ln/>
        </p:spPr>
        <p:txBody>
          <a:bodyPr wrap="square" rtlCol="0" anchor="ctr"/>
          <a:lstStyle/>
          <a:p>
            <a:pPr indent="0" marL="0">
              <a:buNone/>
            </a:pPr>
            <a:r>
              <a:rPr lang="en-US" sz="2000" b="1" dirty="0">
                <a:solidFill>
                  <a:srgbClr val="B94A2C"/>
                </a:solidFill>
                <a:latin typeface="Georgia" pitchFamily="34" charset="0"/>
                <a:ea typeface="Georgia" pitchFamily="34" charset="-122"/>
                <a:cs typeface="Georgia" pitchFamily="34" charset="-120"/>
              </a:rPr>
              <a:t>button</a:t>
            </a:r>
            <a:endParaRPr lang="en-US" sz="2000" dirty="0"/>
          </a:p>
        </p:txBody>
      </p:sp>
      <p:sp>
        <p:nvSpPr>
          <p:cNvPr id="11" name="Text 9"/>
          <p:cNvSpPr/>
          <p:nvPr/>
        </p:nvSpPr>
        <p:spPr>
          <a:xfrm>
            <a:off x="2103120" y="2651760"/>
            <a:ext cx="1737360" cy="548640"/>
          </a:xfrm>
          <a:prstGeom prst="rect">
            <a:avLst/>
          </a:prstGeom>
          <a:noFill/>
          <a:ln/>
        </p:spPr>
        <p:txBody>
          <a:bodyPr wrap="square" rtlCol="0" anchor="ctr"/>
          <a:lstStyle/>
          <a:p>
            <a:pPr indent="0" marL="0">
              <a:buNone/>
            </a:pPr>
            <a:r>
              <a:rPr lang="en-US" sz="2000" dirty="0">
                <a:solidFill>
                  <a:srgbClr val="D48B2D"/>
                </a:solidFill>
                <a:latin typeface="Georgia" pitchFamily="34" charset="0"/>
                <a:ea typeface="Georgia" pitchFamily="34" charset="-122"/>
                <a:cs typeface="Georgia" pitchFamily="34" charset="-120"/>
              </a:rPr>
              <a:t>/ˈbʌtn̩/</a:t>
            </a:r>
            <a:endParaRPr lang="en-US" sz="2000" dirty="0"/>
          </a:p>
        </p:txBody>
      </p:sp>
      <p:sp>
        <p:nvSpPr>
          <p:cNvPr id="12" name="Text 10"/>
          <p:cNvSpPr/>
          <p:nvPr/>
        </p:nvSpPr>
        <p:spPr>
          <a:xfrm>
            <a:off x="3931920" y="2651760"/>
            <a:ext cx="2194560" cy="548640"/>
          </a:xfrm>
          <a:prstGeom prst="rect">
            <a:avLst/>
          </a:prstGeom>
          <a:noFill/>
          <a:ln/>
        </p:spPr>
        <p:txBody>
          <a:bodyPr wrap="square" rtlCol="0" anchor="ctr"/>
          <a:lstStyle/>
          <a:p>
            <a:pPr indent="0" marL="0">
              <a:buNone/>
            </a:pPr>
            <a:r>
              <a:rPr lang="en-US" sz="1400" i="1" dirty="0">
                <a:solidFill>
                  <a:srgbClr val="8C7B6B"/>
                </a:solidFill>
                <a:latin typeface="Georgia" pitchFamily="34" charset="0"/>
                <a:ea typeface="Georgia" pitchFamily="34" charset="-122"/>
                <a:cs typeface="Georgia" pitchFamily="34" charset="-120"/>
              </a:rPr>
              <a:t>Syllabic /n/ replaces schwa</a:t>
            </a:r>
            <a:endParaRPr lang="en-US" sz="1400" dirty="0"/>
          </a:p>
        </p:txBody>
      </p:sp>
      <p:sp>
        <p:nvSpPr>
          <p:cNvPr id="13" name="Shape 11"/>
          <p:cNvSpPr/>
          <p:nvPr/>
        </p:nvSpPr>
        <p:spPr>
          <a:xfrm>
            <a:off x="502920" y="3383280"/>
            <a:ext cx="5760720" cy="658368"/>
          </a:xfrm>
          <a:prstGeom prst="rect">
            <a:avLst/>
          </a:prstGeom>
          <a:solidFill>
            <a:srgbClr val="FDF6EC"/>
          </a:solidFill>
          <a:ln w="12700">
            <a:solidFill>
              <a:srgbClr val="E8C98A"/>
            </a:solidFill>
            <a:prstDash val="solid"/>
          </a:ln>
        </p:spPr>
      </p:sp>
      <p:sp>
        <p:nvSpPr>
          <p:cNvPr id="14" name="Text 12"/>
          <p:cNvSpPr/>
          <p:nvPr/>
        </p:nvSpPr>
        <p:spPr>
          <a:xfrm>
            <a:off x="658368" y="3429000"/>
            <a:ext cx="1371600" cy="548640"/>
          </a:xfrm>
          <a:prstGeom prst="rect">
            <a:avLst/>
          </a:prstGeom>
          <a:noFill/>
          <a:ln/>
        </p:spPr>
        <p:txBody>
          <a:bodyPr wrap="square" rtlCol="0" anchor="ctr"/>
          <a:lstStyle/>
          <a:p>
            <a:pPr indent="0" marL="0">
              <a:buNone/>
            </a:pPr>
            <a:r>
              <a:rPr lang="en-US" sz="2000" b="1" dirty="0">
                <a:solidFill>
                  <a:srgbClr val="B94A2C"/>
                </a:solidFill>
                <a:latin typeface="Georgia" pitchFamily="34" charset="0"/>
                <a:ea typeface="Georgia" pitchFamily="34" charset="-122"/>
                <a:cs typeface="Georgia" pitchFamily="34" charset="-120"/>
              </a:rPr>
              <a:t>bottle</a:t>
            </a:r>
            <a:endParaRPr lang="en-US" sz="2000" dirty="0"/>
          </a:p>
        </p:txBody>
      </p:sp>
      <p:sp>
        <p:nvSpPr>
          <p:cNvPr id="15" name="Text 13"/>
          <p:cNvSpPr/>
          <p:nvPr/>
        </p:nvSpPr>
        <p:spPr>
          <a:xfrm>
            <a:off x="2103120" y="3429000"/>
            <a:ext cx="1737360" cy="548640"/>
          </a:xfrm>
          <a:prstGeom prst="rect">
            <a:avLst/>
          </a:prstGeom>
          <a:noFill/>
          <a:ln/>
        </p:spPr>
        <p:txBody>
          <a:bodyPr wrap="square" rtlCol="0" anchor="ctr"/>
          <a:lstStyle/>
          <a:p>
            <a:pPr indent="0" marL="0">
              <a:buNone/>
            </a:pPr>
            <a:r>
              <a:rPr lang="en-US" sz="2000" dirty="0">
                <a:solidFill>
                  <a:srgbClr val="D48B2D"/>
                </a:solidFill>
                <a:latin typeface="Georgia" pitchFamily="34" charset="0"/>
                <a:ea typeface="Georgia" pitchFamily="34" charset="-122"/>
                <a:cs typeface="Georgia" pitchFamily="34" charset="-120"/>
              </a:rPr>
              <a:t>/ˈbɒtl̩/</a:t>
            </a:r>
            <a:endParaRPr lang="en-US" sz="2000" dirty="0"/>
          </a:p>
        </p:txBody>
      </p:sp>
      <p:sp>
        <p:nvSpPr>
          <p:cNvPr id="16" name="Text 14"/>
          <p:cNvSpPr/>
          <p:nvPr/>
        </p:nvSpPr>
        <p:spPr>
          <a:xfrm>
            <a:off x="3931920" y="3429000"/>
            <a:ext cx="2194560" cy="548640"/>
          </a:xfrm>
          <a:prstGeom prst="rect">
            <a:avLst/>
          </a:prstGeom>
          <a:noFill/>
          <a:ln/>
        </p:spPr>
        <p:txBody>
          <a:bodyPr wrap="square" rtlCol="0" anchor="ctr"/>
          <a:lstStyle/>
          <a:p>
            <a:pPr indent="0" marL="0">
              <a:buNone/>
            </a:pPr>
            <a:r>
              <a:rPr lang="en-US" sz="1400" i="1" dirty="0">
                <a:solidFill>
                  <a:srgbClr val="8C7B6B"/>
                </a:solidFill>
                <a:latin typeface="Georgia" pitchFamily="34" charset="0"/>
                <a:ea typeface="Georgia" pitchFamily="34" charset="-122"/>
                <a:cs typeface="Georgia" pitchFamily="34" charset="-120"/>
              </a:rPr>
              <a:t>Syllabic /l/ at word end</a:t>
            </a:r>
            <a:endParaRPr lang="en-US" sz="1400" dirty="0"/>
          </a:p>
        </p:txBody>
      </p:sp>
      <p:sp>
        <p:nvSpPr>
          <p:cNvPr id="17" name="Shape 15"/>
          <p:cNvSpPr/>
          <p:nvPr/>
        </p:nvSpPr>
        <p:spPr>
          <a:xfrm>
            <a:off x="502920" y="4160520"/>
            <a:ext cx="5760720" cy="658368"/>
          </a:xfrm>
          <a:prstGeom prst="rect">
            <a:avLst/>
          </a:prstGeom>
          <a:solidFill>
            <a:srgbClr val="FFFFFF"/>
          </a:solidFill>
          <a:ln w="12700">
            <a:solidFill>
              <a:srgbClr val="E8C98A"/>
            </a:solidFill>
            <a:prstDash val="solid"/>
          </a:ln>
        </p:spPr>
      </p:sp>
      <p:sp>
        <p:nvSpPr>
          <p:cNvPr id="18" name="Text 16"/>
          <p:cNvSpPr/>
          <p:nvPr/>
        </p:nvSpPr>
        <p:spPr>
          <a:xfrm>
            <a:off x="658368" y="4206240"/>
            <a:ext cx="1371600" cy="548640"/>
          </a:xfrm>
          <a:prstGeom prst="rect">
            <a:avLst/>
          </a:prstGeom>
          <a:noFill/>
          <a:ln/>
        </p:spPr>
        <p:txBody>
          <a:bodyPr wrap="square" rtlCol="0" anchor="ctr"/>
          <a:lstStyle/>
          <a:p>
            <a:pPr indent="0" marL="0">
              <a:buNone/>
            </a:pPr>
            <a:r>
              <a:rPr lang="en-US" sz="2000" b="1" dirty="0">
                <a:solidFill>
                  <a:srgbClr val="B94A2C"/>
                </a:solidFill>
                <a:latin typeface="Georgia" pitchFamily="34" charset="0"/>
                <a:ea typeface="Georgia" pitchFamily="34" charset="-122"/>
                <a:cs typeface="Georgia" pitchFamily="34" charset="-120"/>
              </a:rPr>
              <a:t>rhythm</a:t>
            </a:r>
            <a:endParaRPr lang="en-US" sz="2000" dirty="0"/>
          </a:p>
        </p:txBody>
      </p:sp>
      <p:sp>
        <p:nvSpPr>
          <p:cNvPr id="19" name="Text 17"/>
          <p:cNvSpPr/>
          <p:nvPr/>
        </p:nvSpPr>
        <p:spPr>
          <a:xfrm>
            <a:off x="2103120" y="4206240"/>
            <a:ext cx="1737360" cy="548640"/>
          </a:xfrm>
          <a:prstGeom prst="rect">
            <a:avLst/>
          </a:prstGeom>
          <a:noFill/>
          <a:ln/>
        </p:spPr>
        <p:txBody>
          <a:bodyPr wrap="square" rtlCol="0" anchor="ctr"/>
          <a:lstStyle/>
          <a:p>
            <a:pPr indent="0" marL="0">
              <a:buNone/>
            </a:pPr>
            <a:r>
              <a:rPr lang="en-US" sz="2000" dirty="0">
                <a:solidFill>
                  <a:srgbClr val="D48B2D"/>
                </a:solidFill>
                <a:latin typeface="Georgia" pitchFamily="34" charset="0"/>
                <a:ea typeface="Georgia" pitchFamily="34" charset="-122"/>
                <a:cs typeface="Georgia" pitchFamily="34" charset="-120"/>
              </a:rPr>
              <a:t>/ˈrɪðm̩/</a:t>
            </a:r>
            <a:endParaRPr lang="en-US" sz="2000" dirty="0"/>
          </a:p>
        </p:txBody>
      </p:sp>
      <p:sp>
        <p:nvSpPr>
          <p:cNvPr id="20" name="Text 18"/>
          <p:cNvSpPr/>
          <p:nvPr/>
        </p:nvSpPr>
        <p:spPr>
          <a:xfrm>
            <a:off x="3931920" y="4206240"/>
            <a:ext cx="2194560" cy="548640"/>
          </a:xfrm>
          <a:prstGeom prst="rect">
            <a:avLst/>
          </a:prstGeom>
          <a:noFill/>
          <a:ln/>
        </p:spPr>
        <p:txBody>
          <a:bodyPr wrap="square" rtlCol="0" anchor="ctr"/>
          <a:lstStyle/>
          <a:p>
            <a:pPr indent="0" marL="0">
              <a:buNone/>
            </a:pPr>
            <a:r>
              <a:rPr lang="en-US" sz="1400" i="1" dirty="0">
                <a:solidFill>
                  <a:srgbClr val="8C7B6B"/>
                </a:solidFill>
                <a:latin typeface="Georgia" pitchFamily="34" charset="0"/>
                <a:ea typeface="Georgia" pitchFamily="34" charset="-122"/>
                <a:cs typeface="Georgia" pitchFamily="34" charset="-120"/>
              </a:rPr>
              <a:t>Syllabic /m/ with no vowel</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A1505"/>
        </a:solidFill>
      </p:bgPr>
    </p:bg>
    <p:spTree>
      <p:nvGrpSpPr>
        <p:cNvPr id="1" name=""/>
        <p:cNvGrpSpPr/>
        <p:nvPr/>
      </p:nvGrpSpPr>
      <p:grpSpPr>
        <a:xfrm>
          <a:off x="0" y="0"/>
          <a:ext cx="0" cy="0"/>
          <a:chOff x="0" y="0"/>
          <a:chExt cx="0" cy="0"/>
        </a:xfrm>
      </p:grpSpPr>
      <p:sp>
        <p:nvSpPr>
          <p:cNvPr id="2" name="Shape 0"/>
          <p:cNvSpPr/>
          <p:nvPr/>
        </p:nvSpPr>
        <p:spPr>
          <a:xfrm>
            <a:off x="0" y="0"/>
            <a:ext cx="9144000" cy="164592"/>
          </a:xfrm>
          <a:prstGeom prst="rect">
            <a:avLst/>
          </a:prstGeom>
          <a:solidFill>
            <a:srgbClr val="F0C060"/>
          </a:solidFill>
          <a:ln w="12700">
            <a:solidFill>
              <a:srgbClr val="F0C060"/>
            </a:solidFill>
            <a:prstDash val="solid"/>
          </a:ln>
        </p:spPr>
      </p:sp>
      <p:sp>
        <p:nvSpPr>
          <p:cNvPr id="3" name="Text 1"/>
          <p:cNvSpPr/>
          <p:nvPr/>
        </p:nvSpPr>
        <p:spPr>
          <a:xfrm>
            <a:off x="548640" y="365760"/>
            <a:ext cx="8229600" cy="1508760"/>
          </a:xfrm>
          <a:prstGeom prst="rect">
            <a:avLst/>
          </a:prstGeom>
          <a:noFill/>
          <a:ln/>
        </p:spPr>
        <p:txBody>
          <a:bodyPr wrap="square" rtlCol="0" anchor="ctr"/>
          <a:lstStyle/>
          <a:p>
            <a:pPr indent="0" marL="0">
              <a:buNone/>
            </a:pPr>
            <a:r>
              <a:rPr lang="en-US" sz="4400" b="1" dirty="0">
                <a:solidFill>
                  <a:srgbClr val="F0C060"/>
                </a:solidFill>
                <a:latin typeface="Georgia" pitchFamily="34" charset="0"/>
                <a:ea typeface="Georgia" pitchFamily="34" charset="-122"/>
                <a:cs typeface="Georgia" pitchFamily="34" charset="-120"/>
              </a:rPr>
              <a:t>Phonological Status</a:t>
            </a:r>
            <a:endParaRPr lang="en-US" sz="4400" dirty="0"/>
          </a:p>
          <a:p>
            <a:pPr indent="0" marL="0">
              <a:buNone/>
            </a:pPr>
            <a:r>
              <a:rPr lang="en-US" sz="4400" b="1" dirty="0">
                <a:solidFill>
                  <a:srgbClr val="F0C060"/>
                </a:solidFill>
                <a:latin typeface="Georgia" pitchFamily="34" charset="0"/>
                <a:ea typeface="Georgia" pitchFamily="34" charset="-122"/>
                <a:cs typeface="Georgia" pitchFamily="34" charset="-120"/>
              </a:rPr>
              <a:t>of Sonorants</a:t>
            </a:r>
            <a:endParaRPr lang="en-US" sz="4400" dirty="0"/>
          </a:p>
        </p:txBody>
      </p:sp>
      <p:sp>
        <p:nvSpPr>
          <p:cNvPr id="4" name="Text 2"/>
          <p:cNvSpPr/>
          <p:nvPr/>
        </p:nvSpPr>
        <p:spPr>
          <a:xfrm>
            <a:off x="548640" y="1965960"/>
            <a:ext cx="8229600" cy="594360"/>
          </a:xfrm>
          <a:prstGeom prst="rect">
            <a:avLst/>
          </a:prstGeom>
          <a:noFill/>
          <a:ln/>
        </p:spPr>
        <p:txBody>
          <a:bodyPr wrap="square" rtlCol="0" anchor="ctr"/>
          <a:lstStyle/>
          <a:p>
            <a:pPr indent="0" marL="0">
              <a:buNone/>
            </a:pPr>
            <a:r>
              <a:rPr lang="en-US" sz="2000" dirty="0">
                <a:solidFill>
                  <a:srgbClr val="E8C98A"/>
                </a:solidFill>
                <a:latin typeface="Georgia" pitchFamily="34" charset="0"/>
                <a:ea typeface="Georgia" pitchFamily="34" charset="-122"/>
                <a:cs typeface="Georgia" pitchFamily="34" charset="-120"/>
              </a:rPr>
              <a:t>Sonorants hold a special position within the English consonant system.</a:t>
            </a:r>
            <a:endParaRPr lang="en-US" sz="2000" dirty="0"/>
          </a:p>
        </p:txBody>
      </p:sp>
      <p:sp>
        <p:nvSpPr>
          <p:cNvPr id="5" name="Shape 3"/>
          <p:cNvSpPr/>
          <p:nvPr/>
        </p:nvSpPr>
        <p:spPr>
          <a:xfrm>
            <a:off x="548640" y="2697480"/>
            <a:ext cx="8046720" cy="658368"/>
          </a:xfrm>
          <a:prstGeom prst="rect">
            <a:avLst/>
          </a:prstGeom>
          <a:solidFill>
            <a:srgbClr val="3E1F0A"/>
          </a:solidFill>
          <a:ln w="12700">
            <a:solidFill>
              <a:srgbClr val="B94A2C"/>
            </a:solidFill>
            <a:prstDash val="solid"/>
          </a:ln>
        </p:spPr>
      </p:sp>
      <p:sp>
        <p:nvSpPr>
          <p:cNvPr id="6" name="Shape 4"/>
          <p:cNvSpPr/>
          <p:nvPr/>
        </p:nvSpPr>
        <p:spPr>
          <a:xfrm>
            <a:off x="658368" y="2779776"/>
            <a:ext cx="402336" cy="402336"/>
          </a:xfrm>
          <a:prstGeom prst="ellipse">
            <a:avLst/>
          </a:prstGeom>
          <a:solidFill>
            <a:srgbClr val="B94A2C"/>
          </a:solidFill>
          <a:ln w="12700">
            <a:solidFill>
              <a:srgbClr val="B94A2C"/>
            </a:solidFill>
            <a:prstDash val="solid"/>
          </a:ln>
        </p:spPr>
      </p:sp>
      <p:sp>
        <p:nvSpPr>
          <p:cNvPr id="7" name="Text 5"/>
          <p:cNvSpPr/>
          <p:nvPr/>
        </p:nvSpPr>
        <p:spPr>
          <a:xfrm>
            <a:off x="1188720" y="2724912"/>
            <a:ext cx="2194560" cy="548640"/>
          </a:xfrm>
          <a:prstGeom prst="rect">
            <a:avLst/>
          </a:prstGeom>
          <a:noFill/>
          <a:ln/>
        </p:spPr>
        <p:txBody>
          <a:bodyPr wrap="square" rtlCol="0" anchor="ctr"/>
          <a:lstStyle/>
          <a:p>
            <a:pPr indent="0" marL="0">
              <a:buNone/>
            </a:pPr>
            <a:r>
              <a:rPr lang="en-US" sz="1800" b="1" dirty="0">
                <a:solidFill>
                  <a:srgbClr val="B94A2C"/>
                </a:solidFill>
                <a:latin typeface="Georgia" pitchFamily="34" charset="0"/>
                <a:ea typeface="Georgia" pitchFamily="34" charset="-122"/>
                <a:cs typeface="Georgia" pitchFamily="34" charset="-120"/>
              </a:rPr>
              <a:t>Always Voiced:</a:t>
            </a:r>
            <a:endParaRPr lang="en-US" sz="1800" dirty="0"/>
          </a:p>
        </p:txBody>
      </p:sp>
      <p:sp>
        <p:nvSpPr>
          <p:cNvPr id="8" name="Text 6"/>
          <p:cNvSpPr/>
          <p:nvPr/>
        </p:nvSpPr>
        <p:spPr>
          <a:xfrm>
            <a:off x="3429000" y="2724912"/>
            <a:ext cx="5029200" cy="548640"/>
          </a:xfrm>
          <a:prstGeom prst="rect">
            <a:avLst/>
          </a:prstGeom>
          <a:noFill/>
          <a:ln/>
        </p:spPr>
        <p:txBody>
          <a:bodyPr wrap="square" rtlCol="0" anchor="ctr"/>
          <a:lstStyle/>
          <a:p>
            <a:pPr indent="0" marL="0">
              <a:buNone/>
            </a:pPr>
            <a:r>
              <a:rPr lang="en-US" sz="1600" dirty="0">
                <a:solidFill>
                  <a:srgbClr val="FDF6EC"/>
                </a:solidFill>
                <a:latin typeface="Georgia" pitchFamily="34" charset="0"/>
                <a:ea typeface="Georgia" pitchFamily="34" charset="-122"/>
                <a:cs typeface="Georgia" pitchFamily="34" charset="-120"/>
              </a:rPr>
              <a:t>Unlike obstruents, sonorants have no voiceless counterpart in English</a:t>
            </a:r>
            <a:endParaRPr lang="en-US" sz="1600" dirty="0"/>
          </a:p>
        </p:txBody>
      </p:sp>
      <p:sp>
        <p:nvSpPr>
          <p:cNvPr id="9" name="Shape 7"/>
          <p:cNvSpPr/>
          <p:nvPr/>
        </p:nvSpPr>
        <p:spPr>
          <a:xfrm>
            <a:off x="548640" y="3474720"/>
            <a:ext cx="8046720" cy="658368"/>
          </a:xfrm>
          <a:prstGeom prst="rect">
            <a:avLst/>
          </a:prstGeom>
          <a:solidFill>
            <a:srgbClr val="3E1F0A"/>
          </a:solidFill>
          <a:ln w="12700">
            <a:solidFill>
              <a:srgbClr val="40916C"/>
            </a:solidFill>
            <a:prstDash val="solid"/>
          </a:ln>
        </p:spPr>
      </p:sp>
      <p:sp>
        <p:nvSpPr>
          <p:cNvPr id="10" name="Shape 8"/>
          <p:cNvSpPr/>
          <p:nvPr/>
        </p:nvSpPr>
        <p:spPr>
          <a:xfrm>
            <a:off x="658368" y="3557016"/>
            <a:ext cx="402336" cy="402336"/>
          </a:xfrm>
          <a:prstGeom prst="ellipse">
            <a:avLst/>
          </a:prstGeom>
          <a:solidFill>
            <a:srgbClr val="40916C"/>
          </a:solidFill>
          <a:ln w="12700">
            <a:solidFill>
              <a:srgbClr val="40916C"/>
            </a:solidFill>
            <a:prstDash val="solid"/>
          </a:ln>
        </p:spPr>
      </p:sp>
      <p:sp>
        <p:nvSpPr>
          <p:cNvPr id="11" name="Text 9"/>
          <p:cNvSpPr/>
          <p:nvPr/>
        </p:nvSpPr>
        <p:spPr>
          <a:xfrm>
            <a:off x="1188720" y="3502152"/>
            <a:ext cx="2194560" cy="548640"/>
          </a:xfrm>
          <a:prstGeom prst="rect">
            <a:avLst/>
          </a:prstGeom>
          <a:noFill/>
          <a:ln/>
        </p:spPr>
        <p:txBody>
          <a:bodyPr wrap="square" rtlCol="0" anchor="ctr"/>
          <a:lstStyle/>
          <a:p>
            <a:pPr indent="0" marL="0">
              <a:buNone/>
            </a:pPr>
            <a:r>
              <a:rPr lang="en-US" sz="1800" b="1" dirty="0">
                <a:solidFill>
                  <a:srgbClr val="40916C"/>
                </a:solidFill>
                <a:latin typeface="Georgia" pitchFamily="34" charset="0"/>
                <a:ea typeface="Georgia" pitchFamily="34" charset="-122"/>
                <a:cs typeface="Georgia" pitchFamily="34" charset="-120"/>
              </a:rPr>
              <a:t>Sonority Hierarchy:</a:t>
            </a:r>
            <a:endParaRPr lang="en-US" sz="1800" dirty="0"/>
          </a:p>
        </p:txBody>
      </p:sp>
      <p:sp>
        <p:nvSpPr>
          <p:cNvPr id="12" name="Text 10"/>
          <p:cNvSpPr/>
          <p:nvPr/>
        </p:nvSpPr>
        <p:spPr>
          <a:xfrm>
            <a:off x="3429000" y="3502152"/>
            <a:ext cx="5029200" cy="548640"/>
          </a:xfrm>
          <a:prstGeom prst="rect">
            <a:avLst/>
          </a:prstGeom>
          <a:noFill/>
          <a:ln/>
        </p:spPr>
        <p:txBody>
          <a:bodyPr wrap="square" rtlCol="0" anchor="ctr"/>
          <a:lstStyle/>
          <a:p>
            <a:pPr indent="0" marL="0">
              <a:buNone/>
            </a:pPr>
            <a:r>
              <a:rPr lang="en-US" sz="1600" dirty="0">
                <a:solidFill>
                  <a:srgbClr val="FDF6EC"/>
                </a:solidFill>
                <a:latin typeface="Georgia" pitchFamily="34" charset="0"/>
                <a:ea typeface="Georgia" pitchFamily="34" charset="-122"/>
                <a:cs typeface="Georgia" pitchFamily="34" charset="-120"/>
              </a:rPr>
              <a:t>Occupy the top of the sonority scale — most sonorous consonants</a:t>
            </a:r>
            <a:endParaRPr lang="en-US" sz="1600" dirty="0"/>
          </a:p>
        </p:txBody>
      </p:sp>
      <p:sp>
        <p:nvSpPr>
          <p:cNvPr id="13" name="Shape 11"/>
          <p:cNvSpPr/>
          <p:nvPr/>
        </p:nvSpPr>
        <p:spPr>
          <a:xfrm>
            <a:off x="548640" y="4251960"/>
            <a:ext cx="8046720" cy="658368"/>
          </a:xfrm>
          <a:prstGeom prst="rect">
            <a:avLst/>
          </a:prstGeom>
          <a:solidFill>
            <a:srgbClr val="3E1F0A"/>
          </a:solidFill>
          <a:ln w="12700">
            <a:solidFill>
              <a:srgbClr val="D48B2D"/>
            </a:solidFill>
            <a:prstDash val="solid"/>
          </a:ln>
        </p:spPr>
      </p:sp>
      <p:sp>
        <p:nvSpPr>
          <p:cNvPr id="14" name="Shape 12"/>
          <p:cNvSpPr/>
          <p:nvPr/>
        </p:nvSpPr>
        <p:spPr>
          <a:xfrm>
            <a:off x="658368" y="4334256"/>
            <a:ext cx="402336" cy="402336"/>
          </a:xfrm>
          <a:prstGeom prst="ellipse">
            <a:avLst/>
          </a:prstGeom>
          <a:solidFill>
            <a:srgbClr val="D48B2D"/>
          </a:solidFill>
          <a:ln w="12700">
            <a:solidFill>
              <a:srgbClr val="D48B2D"/>
            </a:solidFill>
            <a:prstDash val="solid"/>
          </a:ln>
        </p:spPr>
      </p:sp>
      <p:sp>
        <p:nvSpPr>
          <p:cNvPr id="15" name="Text 13"/>
          <p:cNvSpPr/>
          <p:nvPr/>
        </p:nvSpPr>
        <p:spPr>
          <a:xfrm>
            <a:off x="1188720" y="4279392"/>
            <a:ext cx="2194560" cy="548640"/>
          </a:xfrm>
          <a:prstGeom prst="rect">
            <a:avLst/>
          </a:prstGeom>
          <a:noFill/>
          <a:ln/>
        </p:spPr>
        <p:txBody>
          <a:bodyPr wrap="square" rtlCol="0" anchor="ctr"/>
          <a:lstStyle/>
          <a:p>
            <a:pPr indent="0" marL="0">
              <a:buNone/>
            </a:pPr>
            <a:r>
              <a:rPr lang="en-US" sz="1800" b="1" dirty="0">
                <a:solidFill>
                  <a:srgbClr val="D48B2D"/>
                </a:solidFill>
                <a:latin typeface="Georgia" pitchFamily="34" charset="0"/>
                <a:ea typeface="Georgia" pitchFamily="34" charset="-122"/>
                <a:cs typeface="Georgia" pitchFamily="34" charset="-120"/>
              </a:rPr>
              <a:t>Syllable Peaks:</a:t>
            </a:r>
            <a:endParaRPr lang="en-US" sz="1800" dirty="0"/>
          </a:p>
        </p:txBody>
      </p:sp>
      <p:sp>
        <p:nvSpPr>
          <p:cNvPr id="16" name="Text 14"/>
          <p:cNvSpPr/>
          <p:nvPr/>
        </p:nvSpPr>
        <p:spPr>
          <a:xfrm>
            <a:off x="3429000" y="4279392"/>
            <a:ext cx="5029200" cy="548640"/>
          </a:xfrm>
          <a:prstGeom prst="rect">
            <a:avLst/>
          </a:prstGeom>
          <a:noFill/>
          <a:ln/>
        </p:spPr>
        <p:txBody>
          <a:bodyPr wrap="square" rtlCol="0" anchor="ctr"/>
          <a:lstStyle/>
          <a:p>
            <a:pPr indent="0" marL="0">
              <a:buNone/>
            </a:pPr>
            <a:r>
              <a:rPr lang="en-US" sz="1600" dirty="0">
                <a:solidFill>
                  <a:srgbClr val="FDF6EC"/>
                </a:solidFill>
                <a:latin typeface="Georgia" pitchFamily="34" charset="0"/>
                <a:ea typeface="Georgia" pitchFamily="34" charset="-122"/>
                <a:cs typeface="Georgia" pitchFamily="34" charset="-120"/>
              </a:rPr>
              <a:t>Can function as syllable nuclei, a privilege not shared by obstruents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DF6EC"/>
        </a:solidFill>
      </p:bgPr>
    </p:bg>
    <p:spTree>
      <p:nvGrpSpPr>
        <p:cNvPr id="1" name=""/>
        <p:cNvGrpSpPr/>
        <p:nvPr/>
      </p:nvGrpSpPr>
      <p:grpSpPr>
        <a:xfrm>
          <a:off x="0" y="0"/>
          <a:ext cx="0" cy="0"/>
          <a:chOff x="0" y="0"/>
          <a:chExt cx="0" cy="0"/>
        </a:xfrm>
      </p:grpSpPr>
      <p:sp>
        <p:nvSpPr>
          <p:cNvPr id="2" name="Shape 0"/>
          <p:cNvSpPr/>
          <p:nvPr/>
        </p:nvSpPr>
        <p:spPr>
          <a:xfrm>
            <a:off x="0" y="0"/>
            <a:ext cx="9144000" cy="1143000"/>
          </a:xfrm>
          <a:prstGeom prst="rect">
            <a:avLst/>
          </a:prstGeom>
          <a:solidFill>
            <a:srgbClr val="D48B2D"/>
          </a:solidFill>
          <a:ln w="12700">
            <a:solidFill>
              <a:srgbClr val="D48B2D"/>
            </a:solidFill>
            <a:prstDash val="solid"/>
          </a:ln>
        </p:spPr>
      </p:sp>
      <p:sp>
        <p:nvSpPr>
          <p:cNvPr id="3" name="Shape 1"/>
          <p:cNvSpPr/>
          <p:nvPr/>
        </p:nvSpPr>
        <p:spPr>
          <a:xfrm>
            <a:off x="0" y="1143000"/>
            <a:ext cx="9144000" cy="91440"/>
          </a:xfrm>
          <a:prstGeom prst="rect">
            <a:avLst/>
          </a:prstGeom>
          <a:solidFill>
            <a:srgbClr val="2D6A4F"/>
          </a:solidFill>
          <a:ln w="12700">
            <a:solidFill>
              <a:srgbClr val="2D6A4F"/>
            </a:solidFill>
            <a:prstDash val="solid"/>
          </a:ln>
        </p:spPr>
      </p:sp>
      <p:sp>
        <p:nvSpPr>
          <p:cNvPr id="4" name="Text 2"/>
          <p:cNvSpPr/>
          <p:nvPr/>
        </p:nvSpPr>
        <p:spPr>
          <a:xfrm>
            <a:off x="502920" y="182880"/>
            <a:ext cx="8229600" cy="749808"/>
          </a:xfrm>
          <a:prstGeom prst="rect">
            <a:avLst/>
          </a:prstGeom>
          <a:noFill/>
          <a:ln/>
        </p:spPr>
        <p:txBody>
          <a:bodyPr wrap="square" rtlCol="0" anchor="ctr"/>
          <a:lstStyle/>
          <a:p>
            <a:pPr indent="0" marL="0">
              <a:buNone/>
            </a:pPr>
            <a:r>
              <a:rPr lang="en-US" sz="3800" b="1" dirty="0">
                <a:solidFill>
                  <a:srgbClr val="3E1F0A"/>
                </a:solidFill>
                <a:latin typeface="Georgia" pitchFamily="34" charset="0"/>
                <a:ea typeface="Georgia" pitchFamily="34" charset="-122"/>
                <a:cs typeface="Georgia" pitchFamily="34" charset="-120"/>
              </a:rPr>
              <a:t>The Sonority Scale</a:t>
            </a:r>
            <a:endParaRPr lang="en-US" sz="3800" dirty="0"/>
          </a:p>
        </p:txBody>
      </p:sp>
      <p:sp>
        <p:nvSpPr>
          <p:cNvPr id="5" name="Text 3"/>
          <p:cNvSpPr/>
          <p:nvPr/>
        </p:nvSpPr>
        <p:spPr>
          <a:xfrm>
            <a:off x="502920" y="1389888"/>
            <a:ext cx="8229600" cy="548640"/>
          </a:xfrm>
          <a:prstGeom prst="rect">
            <a:avLst/>
          </a:prstGeom>
          <a:noFill/>
          <a:ln/>
        </p:spPr>
        <p:txBody>
          <a:bodyPr wrap="square" rtlCol="0" anchor="ctr"/>
          <a:lstStyle/>
          <a:p>
            <a:pPr indent="0" marL="0">
              <a:buNone/>
            </a:pPr>
            <a:r>
              <a:rPr lang="en-US" sz="2000" dirty="0">
                <a:solidFill>
                  <a:srgbClr val="2B2B2B"/>
                </a:solidFill>
                <a:latin typeface="Georgia" pitchFamily="34" charset="0"/>
                <a:ea typeface="Georgia" pitchFamily="34" charset="-122"/>
                <a:cs typeface="Georgia" pitchFamily="34" charset="-120"/>
              </a:rPr>
              <a:t>Sounds are ranked by openness of the vocal tract and acoustic energy.</a:t>
            </a:r>
            <a:endParaRPr lang="en-US" sz="2000" dirty="0"/>
          </a:p>
        </p:txBody>
      </p:sp>
      <p:sp>
        <p:nvSpPr>
          <p:cNvPr id="6" name="Shape 4"/>
          <p:cNvSpPr/>
          <p:nvPr/>
        </p:nvSpPr>
        <p:spPr>
          <a:xfrm>
            <a:off x="365760" y="4617720"/>
            <a:ext cx="2286000" cy="420624"/>
          </a:xfrm>
          <a:prstGeom prst="rect">
            <a:avLst/>
          </a:prstGeom>
          <a:solidFill>
            <a:srgbClr val="2A1505"/>
          </a:solidFill>
          <a:ln w="12700">
            <a:solidFill>
              <a:srgbClr val="2A1505"/>
            </a:solidFill>
            <a:prstDash val="solid"/>
          </a:ln>
        </p:spPr>
      </p:sp>
      <p:sp>
        <p:nvSpPr>
          <p:cNvPr id="7" name="Text 5"/>
          <p:cNvSpPr/>
          <p:nvPr/>
        </p:nvSpPr>
        <p:spPr>
          <a:xfrm>
            <a:off x="475488" y="4636008"/>
            <a:ext cx="2194560" cy="384048"/>
          </a:xfrm>
          <a:prstGeom prst="rect">
            <a:avLst/>
          </a:prstGeom>
          <a:noFill/>
          <a:ln/>
        </p:spPr>
        <p:txBody>
          <a:bodyPr wrap="square" rtlCol="0" anchor="ctr"/>
          <a:lstStyle/>
          <a:p>
            <a:pPr indent="0" marL="0">
              <a:buNone/>
            </a:pPr>
            <a:r>
              <a:rPr lang="en-US" sz="1300" dirty="0">
                <a:solidFill>
                  <a:srgbClr val="FFFFFF"/>
                </a:solidFill>
                <a:latin typeface="Georgia" pitchFamily="34" charset="0"/>
                <a:ea typeface="Georgia" pitchFamily="34" charset="-122"/>
                <a:cs typeface="Georgia" pitchFamily="34" charset="-120"/>
              </a:rPr>
              <a:t>Stops / Affricates  /p, b, t, d/</a:t>
            </a:r>
            <a:endParaRPr lang="en-US" sz="1300" dirty="0"/>
          </a:p>
        </p:txBody>
      </p:sp>
      <p:sp>
        <p:nvSpPr>
          <p:cNvPr id="8" name="Shape 6"/>
          <p:cNvSpPr/>
          <p:nvPr/>
        </p:nvSpPr>
        <p:spPr>
          <a:xfrm>
            <a:off x="365760" y="4087368"/>
            <a:ext cx="3657600" cy="420624"/>
          </a:xfrm>
          <a:prstGeom prst="rect">
            <a:avLst/>
          </a:prstGeom>
          <a:solidFill>
            <a:srgbClr val="B94A2C"/>
          </a:solidFill>
          <a:ln w="12700">
            <a:solidFill>
              <a:srgbClr val="B94A2C"/>
            </a:solidFill>
            <a:prstDash val="solid"/>
          </a:ln>
        </p:spPr>
      </p:sp>
      <p:sp>
        <p:nvSpPr>
          <p:cNvPr id="9" name="Text 7"/>
          <p:cNvSpPr/>
          <p:nvPr/>
        </p:nvSpPr>
        <p:spPr>
          <a:xfrm>
            <a:off x="475488" y="4105656"/>
            <a:ext cx="3566160" cy="384048"/>
          </a:xfrm>
          <a:prstGeom prst="rect">
            <a:avLst/>
          </a:prstGeom>
          <a:noFill/>
          <a:ln/>
        </p:spPr>
        <p:txBody>
          <a:bodyPr wrap="square" rtlCol="0" anchor="ctr"/>
          <a:lstStyle/>
          <a:p>
            <a:pPr indent="0" marL="0">
              <a:buNone/>
            </a:pPr>
            <a:r>
              <a:rPr lang="en-US" sz="1300" dirty="0">
                <a:solidFill>
                  <a:srgbClr val="FFFFFF"/>
                </a:solidFill>
                <a:latin typeface="Georgia" pitchFamily="34" charset="0"/>
                <a:ea typeface="Georgia" pitchFamily="34" charset="-122"/>
                <a:cs typeface="Georgia" pitchFamily="34" charset="-120"/>
              </a:rPr>
              <a:t>Fricatives  /f, v, s, z/</a:t>
            </a:r>
            <a:endParaRPr lang="en-US" sz="1300" dirty="0"/>
          </a:p>
        </p:txBody>
      </p:sp>
      <p:sp>
        <p:nvSpPr>
          <p:cNvPr id="10" name="Shape 8"/>
          <p:cNvSpPr/>
          <p:nvPr/>
        </p:nvSpPr>
        <p:spPr>
          <a:xfrm>
            <a:off x="365760" y="3557016"/>
            <a:ext cx="5029200" cy="420624"/>
          </a:xfrm>
          <a:prstGeom prst="rect">
            <a:avLst/>
          </a:prstGeom>
          <a:solidFill>
            <a:srgbClr val="2D6A4F"/>
          </a:solidFill>
          <a:ln w="12700">
            <a:solidFill>
              <a:srgbClr val="2D6A4F"/>
            </a:solidFill>
            <a:prstDash val="solid"/>
          </a:ln>
        </p:spPr>
      </p:sp>
      <p:sp>
        <p:nvSpPr>
          <p:cNvPr id="11" name="Text 9"/>
          <p:cNvSpPr/>
          <p:nvPr/>
        </p:nvSpPr>
        <p:spPr>
          <a:xfrm>
            <a:off x="475488" y="3575304"/>
            <a:ext cx="4937760" cy="384048"/>
          </a:xfrm>
          <a:prstGeom prst="rect">
            <a:avLst/>
          </a:prstGeom>
          <a:noFill/>
          <a:ln/>
        </p:spPr>
        <p:txBody>
          <a:bodyPr wrap="square" rtlCol="0" anchor="ctr"/>
          <a:lstStyle/>
          <a:p>
            <a:pPr indent="0" marL="0">
              <a:buNone/>
            </a:pPr>
            <a:r>
              <a:rPr lang="en-US" sz="1300" b="1" dirty="0">
                <a:solidFill>
                  <a:srgbClr val="FFFFFF"/>
                </a:solidFill>
                <a:latin typeface="Georgia" pitchFamily="34" charset="0"/>
                <a:ea typeface="Georgia" pitchFamily="34" charset="-122"/>
                <a:cs typeface="Georgia" pitchFamily="34" charset="-120"/>
              </a:rPr>
              <a:t>Nasals  /m, n, ŋ/</a:t>
            </a:r>
            <a:endParaRPr lang="en-US" sz="1300" dirty="0"/>
          </a:p>
        </p:txBody>
      </p:sp>
      <p:sp>
        <p:nvSpPr>
          <p:cNvPr id="12" name="Shape 10"/>
          <p:cNvSpPr/>
          <p:nvPr/>
        </p:nvSpPr>
        <p:spPr>
          <a:xfrm>
            <a:off x="365760" y="3026664"/>
            <a:ext cx="6400800" cy="420624"/>
          </a:xfrm>
          <a:prstGeom prst="rect">
            <a:avLst/>
          </a:prstGeom>
          <a:solidFill>
            <a:srgbClr val="40916C"/>
          </a:solidFill>
          <a:ln w="12700">
            <a:solidFill>
              <a:srgbClr val="40916C"/>
            </a:solidFill>
            <a:prstDash val="solid"/>
          </a:ln>
        </p:spPr>
      </p:sp>
      <p:sp>
        <p:nvSpPr>
          <p:cNvPr id="13" name="Text 11"/>
          <p:cNvSpPr/>
          <p:nvPr/>
        </p:nvSpPr>
        <p:spPr>
          <a:xfrm>
            <a:off x="475488" y="3044952"/>
            <a:ext cx="6309360" cy="384048"/>
          </a:xfrm>
          <a:prstGeom prst="rect">
            <a:avLst/>
          </a:prstGeom>
          <a:noFill/>
          <a:ln/>
        </p:spPr>
        <p:txBody>
          <a:bodyPr wrap="square" rtlCol="0" anchor="ctr"/>
          <a:lstStyle/>
          <a:p>
            <a:pPr indent="0" marL="0">
              <a:buNone/>
            </a:pPr>
            <a:r>
              <a:rPr lang="en-US" sz="1300" b="1" dirty="0">
                <a:solidFill>
                  <a:srgbClr val="FFFFFF"/>
                </a:solidFill>
                <a:latin typeface="Georgia" pitchFamily="34" charset="0"/>
                <a:ea typeface="Georgia" pitchFamily="34" charset="-122"/>
                <a:cs typeface="Georgia" pitchFamily="34" charset="-120"/>
              </a:rPr>
              <a:t>Liquids  /l, r/</a:t>
            </a:r>
            <a:endParaRPr lang="en-US" sz="1300" dirty="0"/>
          </a:p>
        </p:txBody>
      </p:sp>
      <p:sp>
        <p:nvSpPr>
          <p:cNvPr id="14" name="Shape 12"/>
          <p:cNvSpPr/>
          <p:nvPr/>
        </p:nvSpPr>
        <p:spPr>
          <a:xfrm>
            <a:off x="365760" y="2496312"/>
            <a:ext cx="7498080" cy="420624"/>
          </a:xfrm>
          <a:prstGeom prst="rect">
            <a:avLst/>
          </a:prstGeom>
          <a:solidFill>
            <a:srgbClr val="D48B2D"/>
          </a:solidFill>
          <a:ln w="12700">
            <a:solidFill>
              <a:srgbClr val="D48B2D"/>
            </a:solidFill>
            <a:prstDash val="solid"/>
          </a:ln>
        </p:spPr>
      </p:sp>
      <p:sp>
        <p:nvSpPr>
          <p:cNvPr id="15" name="Text 13"/>
          <p:cNvSpPr/>
          <p:nvPr/>
        </p:nvSpPr>
        <p:spPr>
          <a:xfrm>
            <a:off x="475488" y="2514600"/>
            <a:ext cx="7406640" cy="384048"/>
          </a:xfrm>
          <a:prstGeom prst="rect">
            <a:avLst/>
          </a:prstGeom>
          <a:noFill/>
          <a:ln/>
        </p:spPr>
        <p:txBody>
          <a:bodyPr wrap="square" rtlCol="0" anchor="ctr"/>
          <a:lstStyle/>
          <a:p>
            <a:pPr indent="0" marL="0">
              <a:buNone/>
            </a:pPr>
            <a:r>
              <a:rPr lang="en-US" sz="1300" b="1" dirty="0">
                <a:solidFill>
                  <a:srgbClr val="FFFFFF"/>
                </a:solidFill>
                <a:latin typeface="Georgia" pitchFamily="34" charset="0"/>
                <a:ea typeface="Georgia" pitchFamily="34" charset="-122"/>
                <a:cs typeface="Georgia" pitchFamily="34" charset="-120"/>
              </a:rPr>
              <a:t>Glides  /w, j/</a:t>
            </a:r>
            <a:endParaRPr lang="en-US" sz="1300" dirty="0"/>
          </a:p>
        </p:txBody>
      </p:sp>
      <p:sp>
        <p:nvSpPr>
          <p:cNvPr id="16" name="Shape 14"/>
          <p:cNvSpPr/>
          <p:nvPr/>
        </p:nvSpPr>
        <p:spPr>
          <a:xfrm>
            <a:off x="365760" y="1965960"/>
            <a:ext cx="8595360" cy="420624"/>
          </a:xfrm>
          <a:prstGeom prst="rect">
            <a:avLst/>
          </a:prstGeom>
          <a:solidFill>
            <a:srgbClr val="F0C060"/>
          </a:solidFill>
          <a:ln w="12700">
            <a:solidFill>
              <a:srgbClr val="F0C060"/>
            </a:solidFill>
            <a:prstDash val="solid"/>
          </a:ln>
        </p:spPr>
      </p:sp>
      <p:sp>
        <p:nvSpPr>
          <p:cNvPr id="17" name="Text 15"/>
          <p:cNvSpPr/>
          <p:nvPr/>
        </p:nvSpPr>
        <p:spPr>
          <a:xfrm>
            <a:off x="475488" y="1984248"/>
            <a:ext cx="8503920" cy="384048"/>
          </a:xfrm>
          <a:prstGeom prst="rect">
            <a:avLst/>
          </a:prstGeom>
          <a:noFill/>
          <a:ln/>
        </p:spPr>
        <p:txBody>
          <a:bodyPr wrap="square" rtlCol="0" anchor="ctr"/>
          <a:lstStyle/>
          <a:p>
            <a:pPr indent="0" marL="0">
              <a:buNone/>
            </a:pPr>
            <a:r>
              <a:rPr lang="en-US" sz="1300" b="1" dirty="0">
                <a:solidFill>
                  <a:srgbClr val="FFFFFF"/>
                </a:solidFill>
                <a:latin typeface="Georgia" pitchFamily="34" charset="0"/>
                <a:ea typeface="Georgia" pitchFamily="34" charset="-122"/>
                <a:cs typeface="Georgia" pitchFamily="34" charset="-120"/>
              </a:rPr>
              <a:t>Vowels  /a, e, i, o/</a:t>
            </a:r>
            <a:endParaRPr lang="en-US" sz="1300" dirty="0"/>
          </a:p>
        </p:txBody>
      </p:sp>
      <p:sp>
        <p:nvSpPr>
          <p:cNvPr id="18" name="Text 16"/>
          <p:cNvSpPr/>
          <p:nvPr/>
        </p:nvSpPr>
        <p:spPr>
          <a:xfrm>
            <a:off x="365760" y="4681728"/>
            <a:ext cx="8412480" cy="347472"/>
          </a:xfrm>
          <a:prstGeom prst="rect">
            <a:avLst/>
          </a:prstGeom>
          <a:noFill/>
          <a:ln/>
        </p:spPr>
        <p:txBody>
          <a:bodyPr wrap="square" rtlCol="0" anchor="ctr"/>
          <a:lstStyle/>
          <a:p>
            <a:pPr algn="ctr" indent="0" marL="0">
              <a:buNone/>
            </a:pPr>
            <a:r>
              <a:rPr lang="en-US" sz="1100" i="1" dirty="0">
                <a:solidFill>
                  <a:srgbClr val="8C7B6B"/>
                </a:solidFill>
                <a:latin typeface="Georgia" pitchFamily="34" charset="0"/>
                <a:ea typeface="Georgia" pitchFamily="34" charset="-122"/>
                <a:cs typeface="Georgia" pitchFamily="34" charset="-120"/>
              </a:rPr>
              <a:t>◄  LOW                SONORITY                HIGH  ►</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Sonorants and Their Status in English</dc:title>
  <dc:subject>PptxGenJS Presentation</dc:subject>
  <dc:creator>PptxGenJS</dc:creator>
  <cp:lastModifiedBy>PptxGenJS</cp:lastModifiedBy>
  <cp:revision>1</cp:revision>
  <dcterms:created xsi:type="dcterms:W3CDTF">2026-05-19T23:19:14Z</dcterms:created>
  <dcterms:modified xsi:type="dcterms:W3CDTF">2026-05-19T23:19:14Z</dcterms:modified>
</cp:coreProperties>
</file>