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0"/>
            <a:ext cx="4114800" cy="514350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217920" y="548640"/>
            <a:ext cx="3474720" cy="3474720"/>
          </a:xfrm>
          <a:prstGeom prst="ellipse">
            <a:avLst/>
          </a:prstGeom>
          <a:solidFill>
            <a:srgbClr val="1AA898"/>
          </a:solidFill>
          <a:ln w="12700">
            <a:solidFill>
              <a:srgbClr val="1AA89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0" y="91440"/>
            <a:ext cx="347472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0" b="1" dirty="0">
                <a:solidFill>
                  <a:srgbClr val="0F5C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ɸ</a:t>
            </a:r>
            <a:endParaRPr lang="en-US" sz="22000" dirty="0"/>
          </a:p>
        </p:txBody>
      </p:sp>
      <p:sp>
        <p:nvSpPr>
          <p:cNvPr id="5" name="Shape 3"/>
          <p:cNvSpPr/>
          <p:nvPr/>
        </p:nvSpPr>
        <p:spPr>
          <a:xfrm>
            <a:off x="0" y="3749040"/>
            <a:ext cx="5029200" cy="73152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41148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0" kern="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PHONOLOGY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868680"/>
            <a:ext cx="45720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Subject</a:t>
            </a:r>
            <a:endParaRPr lang="en-US" sz="72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Matter</a:t>
            </a:r>
            <a:endParaRPr lang="en-US" sz="7200" dirty="0"/>
          </a:p>
        </p:txBody>
      </p:sp>
      <p:sp>
        <p:nvSpPr>
          <p:cNvPr id="8" name="Text 6"/>
          <p:cNvSpPr/>
          <p:nvPr/>
        </p:nvSpPr>
        <p:spPr>
          <a:xfrm>
            <a:off x="502920" y="3931920"/>
            <a:ext cx="4389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2C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Phonology Studies &amp; Why It Matters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7A6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754880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754880" cy="164592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3657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E86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822960"/>
            <a:ext cx="40233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English phonology</a:t>
            </a:r>
            <a:endParaRPr lang="en-US" sz="3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covers a rich,</a:t>
            </a:r>
            <a:endParaRPr lang="en-US" sz="3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interconnected</a:t>
            </a:r>
            <a:endParaRPr lang="en-US" sz="3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subject matter.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457200" y="3246120"/>
            <a:ext cx="3749040" cy="45720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338328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phonemes to intonation —</a:t>
            </a:r>
            <a:endParaRPr lang="en-US" sz="1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layer shapes meaning.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29200" y="411480"/>
            <a:ext cx="3749040" cy="1280160"/>
          </a:xfrm>
          <a:prstGeom prst="rect">
            <a:avLst/>
          </a:prstGeom>
          <a:solidFill>
            <a:srgbClr val="0B6560"/>
          </a:solidFill>
          <a:ln w="12700">
            <a:solidFill>
              <a:srgbClr val="0B656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166360" y="548640"/>
            <a:ext cx="731520" cy="731520"/>
          </a:xfrm>
          <a:prstGeom prst="ellipse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66360" y="5486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035040" y="530352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Sound units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035040" y="98755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8E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Phonemes &amp; allophones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0" y="1874520"/>
            <a:ext cx="3749040" cy="1280160"/>
          </a:xfrm>
          <a:prstGeom prst="rect">
            <a:avLst/>
          </a:prstGeom>
          <a:solidFill>
            <a:srgbClr val="0B6560"/>
          </a:solidFill>
          <a:ln w="12700">
            <a:solidFill>
              <a:srgbClr val="0B656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011680"/>
            <a:ext cx="731520" cy="731520"/>
          </a:xfrm>
          <a:prstGeom prst="ellipse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66360" y="20116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035040" y="1993392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Suprasegmentals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035040" y="245059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8E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Stress, rhythm, tone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029200" y="3337560"/>
            <a:ext cx="3749040" cy="1280160"/>
          </a:xfrm>
          <a:prstGeom prst="rect">
            <a:avLst/>
          </a:prstGeom>
          <a:solidFill>
            <a:srgbClr val="0B6560"/>
          </a:solidFill>
          <a:ln w="12700">
            <a:solidFill>
              <a:srgbClr val="0B656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66360" y="3474720"/>
            <a:ext cx="731520" cy="731520"/>
          </a:xfrm>
          <a:prstGeom prst="ellipse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66360" y="34747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035040" y="3456432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Connected speech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035040" y="391363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8E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&amp; real-world flow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029200" y="47548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8E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77724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Definition &amp; Scope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 studies the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2606040" cy="132588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82880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sound system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48640" y="254203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sounds organise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383280" y="1783080"/>
            <a:ext cx="2606040" cy="132588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0" y="182880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patterns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3383280" y="254203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&amp; regularities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17920" y="1783080"/>
            <a:ext cx="2606040" cy="1325880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0" y="182880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C3E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functions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217920" y="254203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 distinctions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32461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…of a language — in this case, English.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57200" y="3886200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 ≠ Phonetics  |  Phonetics = HOW sounds are made  ·  Phonology = HOW they function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91840" cy="514350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65760" y="274320"/>
            <a:ext cx="2560320" cy="2560320"/>
          </a:xfrm>
          <a:prstGeom prst="ellipse">
            <a:avLst/>
          </a:prstGeom>
          <a:solidFill>
            <a:srgbClr val="C84C1E"/>
          </a:solidFill>
          <a:ln w="12700">
            <a:solidFill>
              <a:srgbClr val="C84C1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274320"/>
            <a:ext cx="25603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0" b="1" dirty="0">
                <a:solidFill>
                  <a:srgbClr val="E870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0" dirty="0"/>
          </a:p>
        </p:txBody>
      </p:sp>
      <p:sp>
        <p:nvSpPr>
          <p:cNvPr id="5" name="Text 3"/>
          <p:cNvSpPr/>
          <p:nvPr/>
        </p:nvSpPr>
        <p:spPr>
          <a:xfrm>
            <a:off x="137160" y="29718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spc="3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PHONEMES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7160" y="356616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D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smallest</a:t>
            </a:r>
            <a:endParaRPr lang="en-US" sz="14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D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distinctive units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566160" y="32004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6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Subject: Phonemes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566160" y="96012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has approximately 44 phonemes.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566160" y="1600200"/>
            <a:ext cx="5212080" cy="868680"/>
          </a:xfrm>
          <a:prstGeom prst="rect">
            <a:avLst/>
          </a:prstGeom>
          <a:solidFill>
            <a:srgbClr val="FDE4D8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03320" y="1664208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86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/p/ vs /b/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440680" y="1664208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 — bat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178040" y="1664208"/>
            <a:ext cx="1508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Voicing contrast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566160" y="2606040"/>
            <a:ext cx="5212080" cy="868680"/>
          </a:xfrm>
          <a:prstGeom prst="rect">
            <a:avLst/>
          </a:prstGeom>
          <a:solidFill>
            <a:srgbClr val="FDE4D8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03320" y="2670048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86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/iː/ vs /ɪ/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5440680" y="2670048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 — sit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178040" y="2670048"/>
            <a:ext cx="1508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Vowel length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566160" y="3611880"/>
            <a:ext cx="5212080" cy="868680"/>
          </a:xfrm>
          <a:prstGeom prst="rect">
            <a:avLst/>
          </a:prstGeom>
          <a:solidFill>
            <a:srgbClr val="FDE4D8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03320" y="3675888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86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/θ/ vs /ð/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5440680" y="3675888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 — this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7178040" y="3675888"/>
            <a:ext cx="1508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Dental fricatives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0" y="457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800" b="1" dirty="0">
                <a:solidFill>
                  <a:srgbClr val="F0E5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8800" dirty="0"/>
          </a:p>
        </p:txBody>
      </p:sp>
      <p:sp>
        <p:nvSpPr>
          <p:cNvPr id="4" name="Text 2"/>
          <p:cNvSpPr/>
          <p:nvPr/>
        </p:nvSpPr>
        <p:spPr>
          <a:xfrm>
            <a:off x="502920" y="228600"/>
            <a:ext cx="6400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Allophones &amp;</a:t>
            </a:r>
            <a:endParaRPr lang="en-US" sz="3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Phonemic Contrast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457200" y="1783080"/>
            <a:ext cx="3886200" cy="2926080"/>
          </a:xfrm>
          <a:prstGeom prst="rect">
            <a:avLst/>
          </a:prstGeom>
          <a:solidFill>
            <a:srgbClr val="C8EDE9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83080"/>
            <a:ext cx="3886200" cy="50292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78308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Allophones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94360" y="2377440"/>
            <a:ext cx="361188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Variants of ONE phoneme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don't change meaning.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 in pit [pʰɪt]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 in spit [spɪt]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4800600" y="1783080"/>
            <a:ext cx="3886200" cy="2926080"/>
          </a:xfrm>
          <a:prstGeom prst="rect">
            <a:avLst/>
          </a:prstGeom>
          <a:solidFill>
            <a:srgbClr val="FEF5D0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00600" y="1783080"/>
            <a:ext cx="3886200" cy="502920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00600" y="178308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C3E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Phonemic Contrast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937760" y="2377440"/>
            <a:ext cx="3611880" cy="2148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sounds are DIFFERENT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phonemes if swapping them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a new word.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 → pit → sit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3716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8ED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5943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Structure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246888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English syllable follows: Onset · Nucleus · Coda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57200" y="3017520"/>
            <a:ext cx="1783080" cy="173736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306324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/str/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420624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consonants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423160" y="3017520"/>
            <a:ext cx="1783080" cy="173736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306324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NUCLEUS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423160" y="3566160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/ɛ/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423160" y="420624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Vowel — obligatory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389120" y="3017520"/>
            <a:ext cx="1783080" cy="1737360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0" y="306324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389120" y="3566160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C3E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/ŋθ/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389120" y="420624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consonants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6634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 "strength"  =  str + ɛ + ŋθ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629400" y="4572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2C9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F2C9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6629400" y="1645920"/>
            <a:ext cx="2468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C8E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allows</a:t>
            </a:r>
            <a:endParaRPr lang="en-US" sz="17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C8E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3 onset</a:t>
            </a:r>
            <a:endParaRPr lang="en-US" sz="17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C8E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consonants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7040880" y="3063240"/>
            <a:ext cx="1645920" cy="54864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29400" y="320040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/str-/, /spr-/,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/skr-/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0"/>
            <a:ext cx="1371600" cy="137160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C8ED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Stress &amp; Rhythm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57200" y="16002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 determines which syllable is most prominent.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914400" y="2606040"/>
            <a:ext cx="822960" cy="320040"/>
          </a:xfrm>
          <a:prstGeom prst="rect">
            <a:avLst/>
          </a:prstGeom>
          <a:solidFill>
            <a:srgbClr val="1AA898"/>
          </a:solidFill>
          <a:ln w="12700">
            <a:solidFill>
              <a:srgbClr val="1AA89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301752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965960" y="2148840"/>
            <a:ext cx="822960" cy="77724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65960" y="301752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86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CORD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017520" y="2606040"/>
            <a:ext cx="822960" cy="320040"/>
          </a:xfrm>
          <a:prstGeom prst="rect">
            <a:avLst/>
          </a:prstGeom>
          <a:solidFill>
            <a:srgbClr val="1AA898"/>
          </a:solidFill>
          <a:ln w="12700">
            <a:solidFill>
              <a:srgbClr val="1AA89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301752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069080" y="2788920"/>
            <a:ext cx="822960" cy="137160"/>
          </a:xfrm>
          <a:prstGeom prst="rect">
            <a:avLst/>
          </a:prstGeom>
          <a:solidFill>
            <a:srgbClr val="1AA898"/>
          </a:solidFill>
          <a:ln w="12700">
            <a:solidFill>
              <a:srgbClr val="1AA89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69080" y="301752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120640" y="2606040"/>
            <a:ext cx="822960" cy="320040"/>
          </a:xfrm>
          <a:prstGeom prst="rect">
            <a:avLst/>
          </a:prstGeom>
          <a:solidFill>
            <a:srgbClr val="1AA898"/>
          </a:solidFill>
          <a:ln w="12700">
            <a:solidFill>
              <a:srgbClr val="1AA89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20640" y="301752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172200" y="2606040"/>
            <a:ext cx="822960" cy="32004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301752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86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CORD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223760" y="2148840"/>
            <a:ext cx="822960" cy="777240"/>
          </a:xfrm>
          <a:prstGeom prst="rect">
            <a:avLst/>
          </a:prstGeom>
          <a:solidFill>
            <a:srgbClr val="1AA898"/>
          </a:solidFill>
          <a:ln w="12700">
            <a:solidFill>
              <a:srgbClr val="1AA89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23760" y="3017520"/>
            <a:ext cx="822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(v)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14400" y="2944368"/>
            <a:ext cx="7360920" cy="36576"/>
          </a:xfrm>
          <a:prstGeom prst="rect">
            <a:avLst/>
          </a:prstGeom>
          <a:solidFill>
            <a:srgbClr val="8FAFA8"/>
          </a:solidFill>
          <a:ln w="12700">
            <a:solidFill>
              <a:srgbClr val="8FAFA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7200" y="3566160"/>
            <a:ext cx="73152" cy="475488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3566160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is a STRESS-TIMED language — stressed syllables occur at regular intervals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57200" y="4251960"/>
            <a:ext cx="73152" cy="475488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" y="4251960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stress can change meaning: REcord (noun) vs reCORD (verb)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480560"/>
            <a:ext cx="9144000" cy="66294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132320" y="182880"/>
            <a:ext cx="1737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C8ED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502920" y="228600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Intonation &amp; Tone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02920" y="9601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rise and fall of pitch across an utterance.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02920" y="1554480"/>
            <a:ext cx="2651760" cy="2743200"/>
          </a:xfrm>
          <a:prstGeom prst="rect">
            <a:avLst/>
          </a:prstGeom>
          <a:solidFill>
            <a:srgbClr val="FFFFFF"/>
          </a:solidFill>
          <a:ln w="25400">
            <a:solidFill>
              <a:srgbClr val="E8622A"/>
            </a:solidFill>
            <a:prstDash val="solid"/>
          </a:ln>
          <a:effectLst>
            <a:outerShdw sx="100000" sy="100000" kx="0" ky="0" algn="bl" rotWithShape="0" blurRad="101600" dist="38100" dir="8100000">
              <a:srgbClr val="CCCCCC">
                <a:alpha val="2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" y="1554480"/>
            <a:ext cx="2651760" cy="64008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5544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Falling ↘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Statements &amp;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answers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329184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E86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"She LEFT."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337560" y="1554480"/>
            <a:ext cx="2651760" cy="2743200"/>
          </a:xfrm>
          <a:prstGeom prst="rect">
            <a:avLst/>
          </a:prstGeom>
          <a:solidFill>
            <a:srgbClr val="FFFFFF"/>
          </a:solidFill>
          <a:ln w="25400">
            <a:solidFill>
              <a:srgbClr val="0D7A6F"/>
            </a:solidFill>
            <a:prstDash val="solid"/>
          </a:ln>
          <a:effectLst>
            <a:outerShdw sx="100000" sy="100000" kx="0" ky="0" algn="bl" rotWithShape="0" blurRad="101600" dist="38100" dir="8100000">
              <a:srgbClr val="CCCCCC">
                <a:alpha val="2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337560" y="1554480"/>
            <a:ext cx="2651760" cy="64008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37560" y="15544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Rising ↗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474720" y="22860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Yes/no questions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uncertainty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474720" y="329184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"She left?"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6172200" y="1554480"/>
            <a:ext cx="2651760" cy="2743200"/>
          </a:xfrm>
          <a:prstGeom prst="rect">
            <a:avLst/>
          </a:prstGeom>
          <a:solidFill>
            <a:srgbClr val="FFFFFF"/>
          </a:solidFill>
          <a:ln w="25400">
            <a:solidFill>
              <a:srgbClr val="F2C94C"/>
            </a:solidFill>
            <a:prstDash val="solid"/>
          </a:ln>
          <a:effectLst>
            <a:outerShdw sx="100000" sy="100000" kx="0" ky="0" algn="bl" rotWithShape="0" blurRad="101600" dist="38100" dir="8100000">
              <a:srgbClr val="CCCCCC">
                <a:alpha val="2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72200" y="1554480"/>
            <a:ext cx="2651760" cy="640080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72200" y="15544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C3E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Fall-Rise ↘↗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309360" y="22860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Reservation,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309360" y="329184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2C3E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"She LEFT…"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502920" y="45720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Intonation is a CORE subject of English phonology — it conveys attitude, structure, and meaning.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3716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DE4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6400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E86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Phonological Rules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E86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Processes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457200" y="2240280"/>
            <a:ext cx="406908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0D7A6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2240280"/>
            <a:ext cx="1371600" cy="1234440"/>
          </a:xfrm>
          <a:prstGeom prst="rect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240280"/>
            <a:ext cx="1371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Assimilation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920240" y="233172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Sounds become more alike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920240" y="28346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"ten boys" → /tem bɔɪz/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54880" y="2240280"/>
            <a:ext cx="406908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E8622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54880" y="2240280"/>
            <a:ext cx="1371600" cy="1234440"/>
          </a:xfrm>
          <a:prstGeom prst="rect">
            <a:avLst/>
          </a:prstGeom>
          <a:solidFill>
            <a:srgbClr val="E8622A"/>
          </a:solidFill>
          <a:ln w="12700">
            <a:solidFill>
              <a:srgbClr val="E8622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0" y="2240280"/>
            <a:ext cx="1371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Elision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217920" y="233172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Sounds are omitted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217920" y="28346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"next day" → /neks deɪ/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3611880"/>
            <a:ext cx="406908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F2C94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" y="3611880"/>
            <a:ext cx="1371600" cy="1234440"/>
          </a:xfrm>
          <a:prstGeom prst="rect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611880"/>
            <a:ext cx="1371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Epenthesis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920240" y="370332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sound inserted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920240" y="42062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"something" → /sʌmpθɪŋ/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754880" y="3611880"/>
            <a:ext cx="406908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A89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54880" y="3611880"/>
            <a:ext cx="1371600" cy="1234440"/>
          </a:xfrm>
          <a:prstGeom prst="rect">
            <a:avLst/>
          </a:prstGeom>
          <a:solidFill>
            <a:srgbClr val="1AA898"/>
          </a:solidFill>
          <a:ln w="12700">
            <a:solidFill>
              <a:srgbClr val="1AA89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0" y="3611880"/>
            <a:ext cx="1371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Cliticisation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370332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boundary blurring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217920" y="42062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am" → /aɪm/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914400"/>
            <a:ext cx="5943600" cy="6858000"/>
          </a:xfrm>
          <a:prstGeom prst="ellipse">
            <a:avLst/>
          </a:prstGeom>
          <a:solidFill>
            <a:srgbClr val="F0FAF8"/>
          </a:solidFill>
          <a:ln w="12700">
            <a:solidFill>
              <a:srgbClr val="F0FAF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C8ED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Connected</a:t>
            </a:r>
            <a:endParaRPr lang="en-US" sz="4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Speech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457200" y="2514600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speech is NOT isolated words —</a:t>
            </a:r>
            <a:endParaRPr lang="en-US" sz="18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2C3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flows, linking and blending sounds.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361188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i="1" dirty="0">
                <a:solidFill>
                  <a:srgbClr val="E86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"What are you doing?"  →  /wɒtʃə duːɪŋ/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303520" y="502920"/>
            <a:ext cx="502920" cy="502920"/>
          </a:xfrm>
          <a:prstGeom prst="ellipse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943600" y="502920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Linking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406640" y="502920"/>
            <a:ext cx="1600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apple → /ənæpl/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303520" y="1581912"/>
            <a:ext cx="502920" cy="502920"/>
          </a:xfrm>
          <a:prstGeom prst="ellipse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03520" y="15819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⌀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943600" y="1581912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Weak forms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406640" y="1581912"/>
            <a:ext cx="1600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→ /ən/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303520" y="2660904"/>
            <a:ext cx="502920" cy="502920"/>
          </a:xfrm>
          <a:prstGeom prst="ellipse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3520" y="26609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943600" y="2660904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Intrusion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406640" y="2660904"/>
            <a:ext cx="1600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apple → /ðiː jæpl/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303520" y="3739896"/>
            <a:ext cx="502920" cy="502920"/>
          </a:xfrm>
          <a:prstGeom prst="ellipse">
            <a:avLst/>
          </a:prstGeom>
          <a:solidFill>
            <a:srgbClr val="0D7A6F"/>
          </a:solidFill>
          <a:ln w="12700">
            <a:solidFill>
              <a:srgbClr val="0D7A6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03520" y="37398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∅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943600" y="3739896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7A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Contraction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406640" y="3739896"/>
            <a:ext cx="1600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→ /dəʊnt/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412480" y="477316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 Matter of English Phonology</dc:title>
  <dc:subject>PptxGenJS Presentation</dc:subject>
  <dc:creator>PptxGenJS</dc:creator>
  <cp:lastModifiedBy>PptxGenJS</cp:lastModifiedBy>
  <cp:revision>1</cp:revision>
  <dcterms:created xsi:type="dcterms:W3CDTF">2026-05-19T18:13:50Z</dcterms:created>
  <dcterms:modified xsi:type="dcterms:W3CDTF">2026-05-19T18:13:50Z</dcterms:modified>
</cp:coreProperties>
</file>