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0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0" y="-731520"/>
            <a:ext cx="5943600" cy="6583680"/>
          </a:xfrm>
          <a:prstGeom prst="ellipse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0" y="182880"/>
            <a:ext cx="4114800" cy="4846320"/>
          </a:xfrm>
          <a:prstGeom prst="ellipse">
            <a:avLst/>
          </a:prstGeom>
          <a:solidFill>
            <a:srgbClr val="D96B3F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0" y="-457200"/>
            <a:ext cx="4114800" cy="5486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10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</a:t>
            </a:r>
            <a:endParaRPr lang="en-US" sz="31000" dirty="0"/>
          </a:p>
        </p:txBody>
      </p:sp>
      <p:sp>
        <p:nvSpPr>
          <p:cNvPr id="5" name="Text 3"/>
          <p:cNvSpPr/>
          <p:nvPr/>
        </p:nvSpPr>
        <p:spPr>
          <a:xfrm>
            <a:off x="548640" y="34747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PHONOLOGY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777240"/>
            <a:ext cx="1463040" cy="91440"/>
          </a:xfrm>
          <a:prstGeom prst="rect">
            <a:avLst/>
          </a:prstGeom>
          <a:solidFill>
            <a:srgbClr val="D96B3F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914400"/>
            <a:ext cx="457200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2000"/>
              </a:lnSpc>
              <a:buNone/>
            </a:pPr>
            <a:r>
              <a:rPr lang="en-US" sz="64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Syllable</a:t>
            </a:r>
            <a:endParaRPr lang="en-US" sz="6400" dirty="0"/>
          </a:p>
          <a:p>
            <a:pPr indent="0" marL="0">
              <a:lnSpc>
                <a:spcPct val="92000"/>
              </a:lnSpc>
              <a:buNone/>
            </a:pPr>
            <a:r>
              <a:rPr lang="en-US" sz="64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Structure</a:t>
            </a:r>
            <a:endParaRPr lang="en-US" sz="6400" dirty="0"/>
          </a:p>
          <a:p>
            <a:pPr indent="0" marL="0">
              <a:lnSpc>
                <a:spcPct val="92000"/>
              </a:lnSpc>
              <a:buNone/>
            </a:pPr>
            <a:r>
              <a:rPr lang="en-US" sz="64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 English</a:t>
            </a:r>
            <a:endParaRPr lang="en-US" sz="6400" dirty="0"/>
          </a:p>
        </p:txBody>
      </p:sp>
      <p:sp>
        <p:nvSpPr>
          <p:cNvPr id="8" name="Text 6"/>
          <p:cNvSpPr/>
          <p:nvPr/>
        </p:nvSpPr>
        <p:spPr>
          <a:xfrm>
            <a:off x="548640" y="3977640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700" i="1" dirty="0">
                <a:solidFill>
                  <a:srgbClr val="EDD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Onset · Nucleus · Coda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i="1" dirty="0">
                <a:solidFill>
                  <a:srgbClr val="EDD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beyond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0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0"/>
            <a:ext cx="2926080" cy="5143500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080760" y="0"/>
            <a:ext cx="164592" cy="5143500"/>
          </a:xfrm>
          <a:prstGeom prst="rect">
            <a:avLst/>
          </a:prstGeom>
          <a:solidFill>
            <a:srgbClr val="1D4D2F"/>
          </a:solidFill>
          <a:ln w="12700">
            <a:solidFill>
              <a:srgbClr val="1D4D2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27432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Conclusion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548640" y="960120"/>
            <a:ext cx="1828800" cy="91440"/>
          </a:xfrm>
          <a:prstGeom prst="rect">
            <a:avLst/>
          </a:prstGeom>
          <a:solidFill>
            <a:srgbClr val="D96B3F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1430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EDD9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syllable is the fundamental unit of English phonological organisation.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548640" y="2331720"/>
            <a:ext cx="73152" cy="594360"/>
          </a:xfrm>
          <a:prstGeom prst="rect">
            <a:avLst/>
          </a:prstGeom>
          <a:solidFill>
            <a:srgbClr val="D96B3F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331720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Onset, Nucleus &amp; Coda form a universal structure — but English pushes its limits.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136392"/>
            <a:ext cx="73152" cy="594360"/>
          </a:xfrm>
          <a:prstGeom prst="rect">
            <a:avLst/>
          </a:prstGeom>
          <a:solidFill>
            <a:srgbClr val="D96B3F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136392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Sonority guides what clusters are legal at syllable edges.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3941064"/>
            <a:ext cx="73152" cy="594360"/>
          </a:xfrm>
          <a:prstGeom prst="rect">
            <a:avLst/>
          </a:prstGeom>
          <a:solidFill>
            <a:srgbClr val="D96B3F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3941064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Syllable weight and open/closed distinctions drive stress &amp; rhythm.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263640" y="182880"/>
            <a:ext cx="28346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0" b="1" dirty="0">
                <a:solidFill>
                  <a:srgbClr val="9B3A1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</a:t>
            </a:r>
            <a:endParaRPr lang="en-US" sz="18000" dirty="0"/>
          </a:p>
        </p:txBody>
      </p:sp>
      <p:sp>
        <p:nvSpPr>
          <p:cNvPr id="14" name="Shape 12"/>
          <p:cNvSpPr/>
          <p:nvPr/>
        </p:nvSpPr>
        <p:spPr>
          <a:xfrm>
            <a:off x="6446520" y="2606040"/>
            <a:ext cx="2468880" cy="73152"/>
          </a:xfrm>
          <a:prstGeom prst="rect">
            <a:avLst/>
          </a:prstGeom>
          <a:solidFill>
            <a:srgbClr val="1A1008"/>
          </a:solidFill>
          <a:ln w="12700">
            <a:solidFill>
              <a:srgbClr val="1A100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9360" y="274320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Onset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309360" y="318211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Nucleus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309360" y="3621024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Coda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309360" y="4059936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Rime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09360" y="4498848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Weight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772400" y="4773168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DD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1D4D2F"/>
          </a:solidFill>
          <a:ln w="12700">
            <a:solidFill>
              <a:srgbClr val="1D4D2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548640"/>
            <a:ext cx="2651760" cy="2651760"/>
          </a:xfrm>
          <a:prstGeom prst="ellipse">
            <a:avLst/>
          </a:prstGeom>
          <a:solidFill>
            <a:srgbClr val="163D24"/>
          </a:solidFill>
          <a:ln w="12700">
            <a:solidFill>
              <a:srgbClr val="163D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365760"/>
            <a:ext cx="2651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500" b="1" dirty="0">
                <a:solidFill>
                  <a:srgbClr val="C8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</a:t>
            </a:r>
            <a:endParaRPr lang="en-US" sz="17500" dirty="0"/>
          </a:p>
        </p:txBody>
      </p:sp>
      <p:sp>
        <p:nvSpPr>
          <p:cNvPr id="5" name="Text 3"/>
          <p:cNvSpPr/>
          <p:nvPr/>
        </p:nvSpPr>
        <p:spPr>
          <a:xfrm>
            <a:off x="182880" y="3291840"/>
            <a:ext cx="28346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</a:t>
            </a:r>
            <a:endParaRPr lang="en-US" sz="28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Syllable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520440" y="274320"/>
            <a:ext cx="5394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D4D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a Syllable?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3520440" y="1005840"/>
            <a:ext cx="5394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9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syllable is the basic rhythmic unit of speech — a pulse of sonority around a vowel peak.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3520440" y="2148840"/>
            <a:ext cx="5394960" cy="804672"/>
          </a:xfrm>
          <a:prstGeom prst="rect">
            <a:avLst/>
          </a:prstGeom>
          <a:solidFill>
            <a:srgbClr val="F9DDD3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0" y="2176272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545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160520" y="2176272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Phonological unit — Organises sounds into structured groups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520440" y="3063240"/>
            <a:ext cx="5394960" cy="804672"/>
          </a:xfrm>
          <a:prstGeom prst="rect">
            <a:avLst/>
          </a:prstGeom>
          <a:solidFill>
            <a:srgbClr val="F5E8CC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0" y="3090672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545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160520" y="3090672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Sonority peak — Built around the most sonorous element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520440" y="3977640"/>
            <a:ext cx="5394960" cy="804672"/>
          </a:xfrm>
          <a:prstGeom prst="rect">
            <a:avLst/>
          </a:prstGeom>
          <a:solidFill>
            <a:srgbClr val="F9DDD3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0" y="4005072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545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160520" y="4005072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Prosodic anchor — Stress, tone &amp; rhythm attach at this level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046720" y="477316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D4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Three-Part Model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8046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8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English syllable is described by three positions: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1600200"/>
            <a:ext cx="2697480" cy="3246120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45920"/>
            <a:ext cx="26974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3A6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</a:t>
            </a:r>
            <a:endParaRPr lang="en-US" sz="8000" dirty="0"/>
          </a:p>
        </p:txBody>
      </p:sp>
      <p:sp>
        <p:nvSpPr>
          <p:cNvPr id="7" name="Shape 5"/>
          <p:cNvSpPr/>
          <p:nvPr/>
        </p:nvSpPr>
        <p:spPr>
          <a:xfrm>
            <a:off x="685800" y="2834640"/>
            <a:ext cx="2240280" cy="54864"/>
          </a:xfrm>
          <a:prstGeom prst="rect">
            <a:avLst/>
          </a:prstGeom>
          <a:solidFill>
            <a:srgbClr val="3A6E4A"/>
          </a:solidFill>
          <a:ln w="12700">
            <a:solidFill>
              <a:srgbClr val="163D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944368"/>
            <a:ext cx="2697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300" kern="0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ONSET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94360" y="3438144"/>
            <a:ext cx="2423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8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consonant(s)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3931920"/>
            <a:ext cx="2423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i="1" dirty="0">
                <a:solidFill>
                  <a:srgbClr val="EDD9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/str/ in "street"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291840" y="1600200"/>
            <a:ext cx="2697480" cy="324612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91840" y="1645920"/>
            <a:ext cx="26974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</a:t>
            </a:r>
            <a:endParaRPr lang="en-US" sz="8000" dirty="0"/>
          </a:p>
        </p:txBody>
      </p:sp>
      <p:sp>
        <p:nvSpPr>
          <p:cNvPr id="13" name="Shape 11"/>
          <p:cNvSpPr/>
          <p:nvPr/>
        </p:nvSpPr>
        <p:spPr>
          <a:xfrm>
            <a:off x="3520440" y="2834640"/>
            <a:ext cx="2240280" cy="54864"/>
          </a:xfrm>
          <a:prstGeom prst="rect">
            <a:avLst/>
          </a:prstGeom>
          <a:solidFill>
            <a:srgbClr val="C8E6D3"/>
          </a:solidFill>
          <a:ln w="12700">
            <a:solidFill>
              <a:srgbClr val="163D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91840" y="2944368"/>
            <a:ext cx="2697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300" kern="0" dirty="0">
                <a:solidFill>
                  <a:srgbClr val="1D4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NUCLEUS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429000" y="3438144"/>
            <a:ext cx="2423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vowel (or syllabic consonant)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429000" y="3931920"/>
            <a:ext cx="2423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i="1" dirty="0">
                <a:solidFill>
                  <a:srgbClr val="1D4D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/iː/ in "street"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126480" y="1600200"/>
            <a:ext cx="2697480" cy="3246120"/>
          </a:xfrm>
          <a:prstGeom prst="rect">
            <a:avLst/>
          </a:prstGeom>
          <a:solidFill>
            <a:srgbClr val="2E6BA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26480" y="1645920"/>
            <a:ext cx="26974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3A6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8000" dirty="0"/>
          </a:p>
        </p:txBody>
      </p:sp>
      <p:sp>
        <p:nvSpPr>
          <p:cNvPr id="19" name="Shape 17"/>
          <p:cNvSpPr/>
          <p:nvPr/>
        </p:nvSpPr>
        <p:spPr>
          <a:xfrm>
            <a:off x="6355080" y="2834640"/>
            <a:ext cx="2240280" cy="54864"/>
          </a:xfrm>
          <a:prstGeom prst="rect">
            <a:avLst/>
          </a:prstGeom>
          <a:solidFill>
            <a:srgbClr val="3A6E4A"/>
          </a:solidFill>
          <a:ln w="12700">
            <a:solidFill>
              <a:srgbClr val="163D2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26480" y="2944368"/>
            <a:ext cx="2697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300" kern="0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CODA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263640" y="3438144"/>
            <a:ext cx="2423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8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consonant(s)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263640" y="3931920"/>
            <a:ext cx="2423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i="1" dirty="0">
                <a:solidFill>
                  <a:srgbClr val="EDD9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/t/ in "street"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046720" y="477316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949440" y="9144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0" b="1" dirty="0">
                <a:solidFill>
                  <a:srgbClr val="F5E8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9500" dirty="0"/>
          </a:p>
        </p:txBody>
      </p:sp>
      <p:sp>
        <p:nvSpPr>
          <p:cNvPr id="4" name="Text 2"/>
          <p:cNvSpPr/>
          <p:nvPr/>
        </p:nvSpPr>
        <p:spPr>
          <a:xfrm>
            <a:off x="548640" y="27432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Rime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548640" y="1005840"/>
            <a:ext cx="80467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Nucleus + Coda form a special constituent — the RIME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931920" y="1645920"/>
            <a:ext cx="1280160" cy="640080"/>
          </a:xfrm>
          <a:prstGeom prst="ellipse">
            <a:avLst/>
          </a:prstGeom>
          <a:solidFill>
            <a:srgbClr val="1D4D2F"/>
          </a:solidFill>
          <a:ln w="12700">
            <a:solidFill>
              <a:srgbClr val="1D4D2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931920" y="164592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160520" y="2286000"/>
            <a:ext cx="-1828800" cy="640080"/>
          </a:xfrm>
          <a:prstGeom prst="line">
            <a:avLst/>
          </a:prstGeom>
          <a:noFill/>
          <a:ln w="25400">
            <a:solidFill>
              <a:srgbClr val="5C3A1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17720" y="2286000"/>
            <a:ext cx="1828800" cy="640080"/>
          </a:xfrm>
          <a:prstGeom prst="line">
            <a:avLst/>
          </a:prstGeom>
          <a:noFill/>
          <a:ln w="25400">
            <a:solidFill>
              <a:srgbClr val="5C3A1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91640" y="2926080"/>
            <a:ext cx="1371600" cy="594360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292608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Onset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852160" y="2926080"/>
            <a:ext cx="1371600" cy="594360"/>
          </a:xfrm>
          <a:prstGeom prst="rect">
            <a:avLst/>
          </a:prstGeom>
          <a:solidFill>
            <a:srgbClr val="2E6BA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852160" y="292608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Rime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263640" y="3520440"/>
            <a:ext cx="-1097280" cy="594360"/>
          </a:xfrm>
          <a:prstGeom prst="line">
            <a:avLst/>
          </a:prstGeom>
          <a:noFill/>
          <a:ln w="25400">
            <a:solidFill>
              <a:srgbClr val="2E6BA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3520440"/>
            <a:ext cx="1097280" cy="594360"/>
          </a:xfrm>
          <a:prstGeom prst="line">
            <a:avLst/>
          </a:prstGeom>
          <a:noFill/>
          <a:ln w="25400">
            <a:solidFill>
              <a:srgbClr val="2E6BA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63440" y="4114800"/>
            <a:ext cx="1234440" cy="548640"/>
          </a:xfrm>
          <a:prstGeom prst="rect">
            <a:avLst/>
          </a:prstGeom>
          <a:solidFill>
            <a:srgbClr val="2D7A4A"/>
          </a:solidFill>
          <a:ln w="12700">
            <a:solidFill>
              <a:srgbClr val="2D7A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4114800"/>
            <a:ext cx="1234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Nucleus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223760" y="4114800"/>
            <a:ext cx="1234440" cy="548640"/>
          </a:xfrm>
          <a:prstGeom prst="rect">
            <a:avLst/>
          </a:prstGeom>
          <a:solidFill>
            <a:srgbClr val="2D7A4A"/>
          </a:solidFill>
          <a:ln w="12700">
            <a:solidFill>
              <a:srgbClr val="2D7A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23760" y="4114800"/>
            <a:ext cx="1234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Coda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57200" y="4251960"/>
            <a:ext cx="1097280" cy="73152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4407408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it matters: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4736592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Rhyme in poetry is Rime-matching. Heavy vs. light syllables depend on Rime weight.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046720" y="477316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B545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46520" y="0"/>
            <a:ext cx="164592" cy="5143500"/>
          </a:xfrm>
          <a:prstGeom prst="rect">
            <a:avLst/>
          </a:prstGeom>
          <a:solidFill>
            <a:srgbClr val="1D4D2F"/>
          </a:solidFill>
          <a:ln w="12700">
            <a:solidFill>
              <a:srgbClr val="1D4D2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1828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9B3A1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57607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Onset:</a:t>
            </a:r>
            <a:endParaRPr lang="en-US" sz="48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Consonant</a:t>
            </a:r>
            <a:endParaRPr lang="en-US" sz="48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Clusters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57200" y="3429000"/>
            <a:ext cx="5852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EDD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permits complex onsets — up to 3 consonants.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57200" y="4069080"/>
            <a:ext cx="1783080" cy="777240"/>
          </a:xfrm>
          <a:prstGeom prst="rect">
            <a:avLst/>
          </a:prstGeom>
          <a:solidFill>
            <a:srgbClr val="1D4D2F"/>
          </a:solidFill>
          <a:ln w="12700">
            <a:solidFill>
              <a:srgbClr val="1D4D2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406908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 — play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423160" y="4069080"/>
            <a:ext cx="1783080" cy="777240"/>
          </a:xfrm>
          <a:prstGeom prst="rect">
            <a:avLst/>
          </a:prstGeom>
          <a:solidFill>
            <a:srgbClr val="2E6BA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23160" y="406908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/pl/ — plan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89120" y="4069080"/>
            <a:ext cx="1783080" cy="777240"/>
          </a:xfrm>
          <a:prstGeom prst="rect">
            <a:avLst/>
          </a:prstGeom>
          <a:solidFill>
            <a:srgbClr val="2D7A4A"/>
          </a:solidFill>
          <a:ln w="12700">
            <a:solidFill>
              <a:srgbClr val="2D7A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9120" y="406908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CCC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/spr/ — spring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629400" y="365760"/>
            <a:ext cx="23774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Rules</a:t>
            </a:r>
            <a:endParaRPr lang="en-US" sz="22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</a:t>
            </a:r>
            <a:endParaRPr lang="en-US" sz="22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Onsets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6766560" y="2194560"/>
            <a:ext cx="2011680" cy="64008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720840" y="2377440"/>
            <a:ext cx="365760" cy="365760"/>
          </a:xfrm>
          <a:prstGeom prst="ellipse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78040" y="2359152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rise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sonority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720840" y="3246120"/>
            <a:ext cx="365760" cy="365760"/>
          </a:xfrm>
          <a:prstGeom prst="ellipse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78040" y="3227832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/s/ may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precede stops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720840" y="4114800"/>
            <a:ext cx="365760" cy="365760"/>
          </a:xfrm>
          <a:prstGeom prst="ellipse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78040" y="4096512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*[ŋ] or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*[ʒ] at start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046720" y="477316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E8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rgbClr val="2E6BA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261872"/>
            <a:ext cx="9144000" cy="109728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0" y="73152"/>
            <a:ext cx="1645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400" b="1" dirty="0">
                <a:solidFill>
                  <a:srgbClr val="1A4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6400" dirty="0"/>
          </a:p>
        </p:txBody>
      </p:sp>
      <p:sp>
        <p:nvSpPr>
          <p:cNvPr id="5" name="Text 3"/>
          <p:cNvSpPr/>
          <p:nvPr/>
        </p:nvSpPr>
        <p:spPr>
          <a:xfrm>
            <a:off x="502920" y="91440"/>
            <a:ext cx="6583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Nucleus: Vowels &amp; Syllabic Consonants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02920" y="6858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D3E7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sonorous element — the heart of the syllable.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1600200"/>
            <a:ext cx="4023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E6BA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Vowel Types as Nuclei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502920" y="2176272"/>
            <a:ext cx="4023360" cy="566928"/>
          </a:xfrm>
          <a:prstGeom prst="rect">
            <a:avLst/>
          </a:prstGeom>
          <a:solidFill>
            <a:srgbClr val="D3E7F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21284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vowels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560320" y="221284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sit, pet, cat, hot, cup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02920" y="2834640"/>
            <a:ext cx="4023360" cy="566928"/>
          </a:xfrm>
          <a:prstGeom prst="rect">
            <a:avLst/>
          </a:prstGeom>
          <a:solidFill>
            <a:srgbClr val="FFF8ED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871216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vowels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560320" y="2871216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seat, paw, boot, card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02920" y="3493008"/>
            <a:ext cx="4023360" cy="566928"/>
          </a:xfrm>
          <a:prstGeom prst="rect">
            <a:avLst/>
          </a:prstGeom>
          <a:solidFill>
            <a:srgbClr val="D3E7F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529584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Diphthongs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560320" y="3529584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day, boy, now, here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02920" y="4151376"/>
            <a:ext cx="4023360" cy="566928"/>
          </a:xfrm>
          <a:prstGeom prst="rect">
            <a:avLst/>
          </a:prstGeom>
          <a:solidFill>
            <a:srgbClr val="FFF8ED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4187952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Triphthongs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560320" y="4187952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player, lower, fire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937760" y="1600200"/>
            <a:ext cx="38404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Syllabic Consonants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4937760" y="2176272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unstressed syllables, consonants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function as the nucleus: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937760" y="2971800"/>
            <a:ext cx="3840480" cy="566928"/>
          </a:xfrm>
          <a:prstGeom prst="rect">
            <a:avLst/>
          </a:prstGeom>
          <a:solidFill>
            <a:srgbClr val="F9DDD3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74920" y="3008376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/l̩/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806440" y="3008376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bottle  /ˈbɒt.l̩/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4937760" y="3630168"/>
            <a:ext cx="3840480" cy="566928"/>
          </a:xfrm>
          <a:prstGeom prst="rect">
            <a:avLst/>
          </a:prstGeom>
          <a:solidFill>
            <a:srgbClr val="FFF8ED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74920" y="3666744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/n̩/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806440" y="3666744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button  /ˈbʌt.n̩/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937760" y="4288536"/>
            <a:ext cx="3840480" cy="566928"/>
          </a:xfrm>
          <a:prstGeom prst="rect">
            <a:avLst/>
          </a:prstGeom>
          <a:solidFill>
            <a:srgbClr val="F9DDD3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74920" y="432511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/r̩/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5806440" y="4325112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butter  /ˈbʌt.ər/ (rhotic)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8046720" y="477316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D4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0" y="0"/>
            <a:ext cx="3291840" cy="51435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715000" y="0"/>
            <a:ext cx="164592" cy="5143500"/>
          </a:xfrm>
          <a:prstGeom prst="rect">
            <a:avLst/>
          </a:prstGeom>
          <a:solidFill>
            <a:srgbClr val="EDD9A3"/>
          </a:solidFill>
          <a:ln w="12700">
            <a:solidFill>
              <a:srgbClr val="EDD9A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18288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163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51206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50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Coda &amp;</a:t>
            </a:r>
            <a:endParaRPr lang="en-US" sz="50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50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Syllable</a:t>
            </a:r>
            <a:endParaRPr lang="en-US" sz="50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50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Weight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457200" y="3474720"/>
            <a:ext cx="52120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8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codas can hold up to 4 consonants: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3977640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DD9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/strengths/  =  V + 4 coda consonants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989320" y="320040"/>
            <a:ext cx="29260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26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Syllable</a:t>
            </a:r>
            <a:endParaRPr lang="en-US" sz="26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26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Weight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172200" y="1463040"/>
            <a:ext cx="2560320" cy="64008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943600" y="1645920"/>
            <a:ext cx="2926080" cy="713232"/>
          </a:xfrm>
          <a:prstGeom prst="rect">
            <a:avLst/>
          </a:prstGeom>
          <a:solidFill>
            <a:srgbClr val="F5E8CC"/>
          </a:solidFill>
          <a:ln w="25400">
            <a:solidFill>
              <a:srgbClr val="2D7A4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943600" y="1645920"/>
            <a:ext cx="128016" cy="713232"/>
          </a:xfrm>
          <a:prstGeom prst="rect">
            <a:avLst/>
          </a:prstGeom>
          <a:solidFill>
            <a:srgbClr val="2D7A4A"/>
          </a:solidFill>
          <a:ln w="12700">
            <a:solidFill>
              <a:srgbClr val="2D7A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44768" y="1691640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(CV)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144768" y="201168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go, see, me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943600" y="2468880"/>
            <a:ext cx="2926080" cy="713232"/>
          </a:xfrm>
          <a:prstGeom prst="rect">
            <a:avLst/>
          </a:prstGeom>
          <a:solidFill>
            <a:srgbClr val="F5E8CC"/>
          </a:solidFill>
          <a:ln w="25400">
            <a:solidFill>
              <a:srgbClr val="2E6BA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43600" y="2468880"/>
            <a:ext cx="128016" cy="713232"/>
          </a:xfrm>
          <a:prstGeom prst="rect">
            <a:avLst/>
          </a:prstGeom>
          <a:solidFill>
            <a:srgbClr val="2E6BA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44768" y="2514600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(CVV)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144768" y="283464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moon, stay, high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943600" y="3291840"/>
            <a:ext cx="2926080" cy="713232"/>
          </a:xfrm>
          <a:prstGeom prst="rect">
            <a:avLst/>
          </a:prstGeom>
          <a:solidFill>
            <a:srgbClr val="F5E8CC"/>
          </a:solidFill>
          <a:ln w="25400">
            <a:solidFill>
              <a:srgbClr val="2E6BA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943600" y="3291840"/>
            <a:ext cx="128016" cy="713232"/>
          </a:xfrm>
          <a:prstGeom prst="rect">
            <a:avLst/>
          </a:prstGeom>
          <a:solidFill>
            <a:srgbClr val="2E6BA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44768" y="3337560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(CVC)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144768" y="3657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cat, dog, ship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943600" y="4114800"/>
            <a:ext cx="2926080" cy="713232"/>
          </a:xfrm>
          <a:prstGeom prst="rect">
            <a:avLst/>
          </a:prstGeom>
          <a:solidFill>
            <a:srgbClr val="F5E8CC"/>
          </a:solidFill>
          <a:ln w="25400">
            <a:solidFill>
              <a:srgbClr val="B5451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0" y="4114800"/>
            <a:ext cx="128016" cy="713232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44768" y="4160520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545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Superheavy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144768" y="44805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beasts, strengths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046720" y="477316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132320" y="91440"/>
            <a:ext cx="18288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0" b="1" dirty="0">
                <a:solidFill>
                  <a:srgbClr val="F5E8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9000" dirty="0"/>
          </a:p>
        </p:txBody>
      </p:sp>
      <p:sp>
        <p:nvSpPr>
          <p:cNvPr id="4" name="Text 2"/>
          <p:cNvSpPr/>
          <p:nvPr/>
        </p:nvSpPr>
        <p:spPr>
          <a:xfrm>
            <a:off x="502920" y="182880"/>
            <a:ext cx="6583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Sonority Sequencing</a:t>
            </a:r>
            <a:endParaRPr lang="en-US" sz="4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B545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Principle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02920" y="150876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Sonority must RISE toward the nucleus and FALL away from it.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560320" y="3090672"/>
            <a:ext cx="5303520" cy="237744"/>
          </a:xfrm>
          <a:prstGeom prst="rect">
            <a:avLst/>
          </a:prstGeom>
          <a:solidFill>
            <a:srgbClr val="F5E8CC"/>
          </a:solidFill>
          <a:ln w="12700">
            <a:solidFill>
              <a:srgbClr val="EDD9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60320" y="3090672"/>
            <a:ext cx="1325880" cy="237744"/>
          </a:xfrm>
          <a:prstGeom prst="rect">
            <a:avLst/>
          </a:prstGeom>
          <a:solidFill>
            <a:srgbClr val="1A1008"/>
          </a:solidFill>
          <a:ln w="12700">
            <a:solidFill>
              <a:srgbClr val="1A100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3090672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560320" y="3374136"/>
            <a:ext cx="5303520" cy="237744"/>
          </a:xfrm>
          <a:prstGeom prst="rect">
            <a:avLst/>
          </a:prstGeom>
          <a:solidFill>
            <a:srgbClr val="F5E8CC"/>
          </a:solidFill>
          <a:ln w="12700">
            <a:solidFill>
              <a:srgbClr val="EDD9A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560320" y="3374136"/>
            <a:ext cx="2121408" cy="237744"/>
          </a:xfrm>
          <a:prstGeom prst="rect">
            <a:avLst/>
          </a:prstGeom>
          <a:solidFill>
            <a:srgbClr val="5C3A1E"/>
          </a:solidFill>
          <a:ln w="12700">
            <a:solidFill>
              <a:srgbClr val="5C3A1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3374136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Fricatives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560320" y="3657600"/>
            <a:ext cx="5303520" cy="237744"/>
          </a:xfrm>
          <a:prstGeom prst="rect">
            <a:avLst/>
          </a:prstGeom>
          <a:solidFill>
            <a:srgbClr val="F5E8CC"/>
          </a:solidFill>
          <a:ln w="12700">
            <a:solidFill>
              <a:srgbClr val="EDD9A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60320" y="3657600"/>
            <a:ext cx="3076042" cy="237744"/>
          </a:xfrm>
          <a:prstGeom prst="rect">
            <a:avLst/>
          </a:prstGeom>
          <a:solidFill>
            <a:srgbClr val="2E6BA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3657600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Nasals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560320" y="3941064"/>
            <a:ext cx="5303520" cy="237744"/>
          </a:xfrm>
          <a:prstGeom prst="rect">
            <a:avLst/>
          </a:prstGeom>
          <a:solidFill>
            <a:srgbClr val="F5E8CC"/>
          </a:solidFill>
          <a:ln w="12700">
            <a:solidFill>
              <a:srgbClr val="EDD9A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560320" y="3941064"/>
            <a:ext cx="3818534" cy="237744"/>
          </a:xfrm>
          <a:prstGeom prst="rect">
            <a:avLst/>
          </a:prstGeom>
          <a:solidFill>
            <a:srgbClr val="2D7A4A"/>
          </a:solidFill>
          <a:ln w="12700">
            <a:solidFill>
              <a:srgbClr val="2D7A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941064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D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560320" y="4224528"/>
            <a:ext cx="5303520" cy="237744"/>
          </a:xfrm>
          <a:prstGeom prst="rect">
            <a:avLst/>
          </a:prstGeom>
          <a:solidFill>
            <a:srgbClr val="F5E8CC"/>
          </a:solidFill>
          <a:ln w="12700">
            <a:solidFill>
              <a:srgbClr val="EDD9A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560320" y="4224528"/>
            <a:ext cx="4561027" cy="237744"/>
          </a:xfrm>
          <a:prstGeom prst="rect">
            <a:avLst/>
          </a:prstGeom>
          <a:solidFill>
            <a:srgbClr val="D96B3F"/>
          </a:solidFill>
          <a:ln w="12700">
            <a:solidFill>
              <a:srgbClr val="D96B3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224528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D96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Glides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560320" y="4507992"/>
            <a:ext cx="5303520" cy="237744"/>
          </a:xfrm>
          <a:prstGeom prst="rect">
            <a:avLst/>
          </a:prstGeom>
          <a:solidFill>
            <a:srgbClr val="F5E8CC"/>
          </a:solidFill>
          <a:ln w="12700">
            <a:solidFill>
              <a:srgbClr val="EDD9A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560320" y="4507992"/>
            <a:ext cx="5303520" cy="237744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07992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545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Vowels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560320" y="495604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lowest sonority          highest →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02920" y="1993392"/>
            <a:ext cx="8046720" cy="960120"/>
          </a:xfrm>
          <a:prstGeom prst="rect">
            <a:avLst/>
          </a:prstGeom>
          <a:solidFill>
            <a:srgbClr val="F5E8CC"/>
          </a:solidFill>
          <a:ln w="12700">
            <a:solidFill>
              <a:srgbClr val="EDD9A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2048256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D4D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 "spring"  =  /spr/ + /ɪ/ + /ŋ/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85800" y="251460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5C3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Stops → Fricative → Liquid → VOWEL → Nasal  ✓  Sonority rises then falls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046720" y="477316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E6B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560320"/>
            <a:ext cx="9144000" cy="258318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2487168"/>
            <a:ext cx="9144000" cy="91440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223760" y="91440"/>
            <a:ext cx="1737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0" b="1" dirty="0">
                <a:solidFill>
                  <a:srgbClr val="1A4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548640" y="182880"/>
            <a:ext cx="6400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 vs. Closed</a:t>
            </a:r>
            <a:endParaRPr lang="en-US" sz="4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FF8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Syllables</a:t>
            </a:r>
            <a:endParaRPr lang="en-US" sz="4600" dirty="0"/>
          </a:p>
        </p:txBody>
      </p:sp>
      <p:sp>
        <p:nvSpPr>
          <p:cNvPr id="6" name="Shape 4"/>
          <p:cNvSpPr/>
          <p:nvPr/>
        </p:nvSpPr>
        <p:spPr>
          <a:xfrm>
            <a:off x="457200" y="1783080"/>
            <a:ext cx="4251960" cy="731520"/>
          </a:xfrm>
          <a:prstGeom prst="rect">
            <a:avLst/>
          </a:prstGeom>
          <a:solidFill>
            <a:srgbClr val="1D4D2F"/>
          </a:solidFill>
          <a:ln w="12700">
            <a:solidFill>
              <a:srgbClr val="1D4D2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80136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— Ends in a vowel (no coda)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21945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DD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go, me, so, she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983480" y="1783080"/>
            <a:ext cx="4251960" cy="731520"/>
          </a:xfrm>
          <a:prstGeom prst="rect">
            <a:avLst/>
          </a:prstGeom>
          <a:solidFill>
            <a:srgbClr val="B5451B"/>
          </a:solidFill>
          <a:ln w="12700">
            <a:solidFill>
              <a:srgbClr val="B545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66360" y="180136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— Ends in a consonant (coda)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166360" y="21945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DD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cat, dog, hand, trip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2651760"/>
            <a:ext cx="80467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6BA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Syllabification — How English divides words into syllables: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502920" y="3246120"/>
            <a:ext cx="8229600" cy="475488"/>
          </a:xfrm>
          <a:prstGeom prst="rect">
            <a:avLst/>
          </a:prstGeom>
          <a:solidFill>
            <a:srgbClr val="D3E7F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3273552"/>
            <a:ext cx="2194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Onset Maximisation: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926080" y="3273552"/>
            <a:ext cx="5669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consonants to the right syllable where possible: "happy" = /hæ.pi/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02920" y="3785616"/>
            <a:ext cx="8229600" cy="475488"/>
          </a:xfrm>
          <a:prstGeom prst="rect">
            <a:avLst/>
          </a:prstGeom>
          <a:solidFill>
            <a:srgbClr val="F5E8CC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813048"/>
            <a:ext cx="2194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Coda Preference: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926080" y="3813048"/>
            <a:ext cx="5669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syllables preferred over closed when both are legal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02920" y="4325112"/>
            <a:ext cx="8229600" cy="475488"/>
          </a:xfrm>
          <a:prstGeom prst="rect">
            <a:avLst/>
          </a:prstGeom>
          <a:solidFill>
            <a:srgbClr val="D3E7F8"/>
          </a:solidFill>
          <a:ln w="12700">
            <a:solidFill>
              <a:srgbClr val="2E6BA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4352544"/>
            <a:ext cx="2194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6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Morpheme Boundary: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2926080" y="4352544"/>
            <a:ext cx="5669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Morpheme edges often override phonological preferences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046720" y="477316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Syllable Structure of the English Language</dc:title>
  <dc:subject>PptxGenJS Presentation</dc:subject>
  <dc:creator>PptxGenJS</dc:creator>
  <cp:lastModifiedBy>PptxGenJS</cp:lastModifiedBy>
  <cp:revision>1</cp:revision>
  <dcterms:created xsi:type="dcterms:W3CDTF">2026-05-19T23:35:50Z</dcterms:created>
  <dcterms:modified xsi:type="dcterms:W3CDTF">2026-05-19T23:35:50Z</dcterms:modified>
</cp:coreProperties>
</file>