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0A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03520" y="-2011680"/>
            <a:ext cx="6400800" cy="6400800"/>
          </a:xfrm>
          <a:prstGeom prst="ellipse">
            <a:avLst/>
          </a:prstGeom>
          <a:solidFill>
            <a:srgbClr val="3D1E7A">
              <a:alpha val="45000"/>
            </a:srgbClr>
          </a:solidFill>
          <a:ln w="12700">
            <a:solidFill>
              <a:srgbClr val="3D1E7A">
                <a:alpha val="45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1828800" y="2560320"/>
            <a:ext cx="4572000" cy="4572000"/>
          </a:xfrm>
          <a:prstGeom prst="ellipse">
            <a:avLst/>
          </a:prstGeom>
          <a:solidFill>
            <a:srgbClr val="6B3FA0">
              <a:alpha val="35000"/>
            </a:srgbClr>
          </a:solidFill>
          <a:ln w="12700">
            <a:solidFill>
              <a:srgbClr val="6B3FA0">
                <a:alpha val="3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E8503A"/>
          </a:solidFill>
          <a:ln w="12700">
            <a:solidFill>
              <a:srgbClr val="E8503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74320" y="4160520"/>
            <a:ext cx="1371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C4A8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/iː/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737360" y="4160520"/>
            <a:ext cx="1371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C4A8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/ʌ/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3200400" y="4160520"/>
            <a:ext cx="1371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C4A8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/æ/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663440" y="4160520"/>
            <a:ext cx="1371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C4A8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/ɒ/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126480" y="4160520"/>
            <a:ext cx="1371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C4A8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/eɪ/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589520" y="4160520"/>
            <a:ext cx="1371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C4A8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/aʊ/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94360" y="438912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spc="600" kern="0" dirty="0">
                <a:solidFill>
                  <a:srgbClr val="FAE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SYSTEM OF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594360" y="960120"/>
            <a:ext cx="822960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VOWELS</a:t>
            </a:r>
            <a:endParaRPr lang="en-US" sz="8800" dirty="0"/>
          </a:p>
        </p:txBody>
      </p:sp>
      <p:sp>
        <p:nvSpPr>
          <p:cNvPr id="13" name="Text 11"/>
          <p:cNvSpPr/>
          <p:nvPr/>
        </p:nvSpPr>
        <p:spPr>
          <a:xfrm>
            <a:off x="594360" y="237744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i="1" dirty="0">
                <a:solidFill>
                  <a:srgbClr val="F08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English</a:t>
            </a:r>
            <a:endParaRPr lang="en-US" sz="3800" dirty="0"/>
          </a:p>
        </p:txBody>
      </p:sp>
      <p:sp>
        <p:nvSpPr>
          <p:cNvPr id="14" name="Shape 12"/>
          <p:cNvSpPr/>
          <p:nvPr/>
        </p:nvSpPr>
        <p:spPr>
          <a:xfrm>
            <a:off x="594360" y="3246120"/>
            <a:ext cx="4114800" cy="64008"/>
          </a:xfrm>
          <a:prstGeom prst="rect">
            <a:avLst/>
          </a:prstGeom>
          <a:solidFill>
            <a:srgbClr val="F5C842"/>
          </a:solidFill>
          <a:ln w="12700">
            <a:solidFill>
              <a:srgbClr val="F5C84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94360" y="3429000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887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Phonological Overview of the English Vowel Inventory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85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600200"/>
          </a:xfrm>
          <a:prstGeom prst="rect">
            <a:avLst/>
          </a:prstGeom>
          <a:solidFill>
            <a:srgbClr val="1A0A3B"/>
          </a:solidFill>
          <a:ln w="12700">
            <a:solidFill>
              <a:srgbClr val="1A0A3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600200"/>
            <a:ext cx="9144000" cy="128016"/>
          </a:xfrm>
          <a:prstGeom prst="rect">
            <a:avLst/>
          </a:prstGeom>
          <a:solidFill>
            <a:srgbClr val="F5C842"/>
          </a:solidFill>
          <a:ln w="12700">
            <a:solidFill>
              <a:srgbClr val="F5C842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029200" y="1371600"/>
            <a:ext cx="5943600" cy="5943600"/>
          </a:xfrm>
          <a:prstGeom prst="ellipse">
            <a:avLst/>
          </a:prstGeom>
          <a:solidFill>
            <a:srgbClr val="1A0A3B">
              <a:alpha val="30000"/>
            </a:srgbClr>
          </a:solidFill>
          <a:ln w="12700">
            <a:solidFill>
              <a:srgbClr val="1A0A3B">
                <a:alpha val="3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256032"/>
            <a:ext cx="7772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AE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5200" dirty="0"/>
          </a:p>
        </p:txBody>
      </p:sp>
      <p:sp>
        <p:nvSpPr>
          <p:cNvPr id="6" name="Text 4"/>
          <p:cNvSpPr/>
          <p:nvPr/>
        </p:nvSpPr>
        <p:spPr>
          <a:xfrm>
            <a:off x="548640" y="1920240"/>
            <a:ext cx="804672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English vowel system is one of the most complex among world languages. Its ~20 phonemes — spanning short and long monophthongs, diphthongs, and the ubiquitous schwa — are structured by height, backness, and rounding. Mastery of this system is fundamental to phonological competence in English.</a:t>
            </a:r>
            <a:endParaRPr lang="en-US" sz="2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188720"/>
          </a:xfrm>
          <a:prstGeom prst="rect">
            <a:avLst/>
          </a:prstGeom>
          <a:solidFill>
            <a:srgbClr val="3D1E7A"/>
          </a:solidFill>
          <a:ln w="12700">
            <a:solidFill>
              <a:srgbClr val="3D1E7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188720"/>
            <a:ext cx="9144000" cy="109728"/>
          </a:xfrm>
          <a:prstGeom prst="rect">
            <a:avLst/>
          </a:prstGeom>
          <a:solidFill>
            <a:srgbClr val="F5C842"/>
          </a:solidFill>
          <a:ln w="12700">
            <a:solidFill>
              <a:srgbClr val="F5C842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201168"/>
            <a:ext cx="82296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English Vowel System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502920" y="1463040"/>
            <a:ext cx="8229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English has approximately 20 vowel phonemes — one of the richest inventories among world languages.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502920" y="2423160"/>
            <a:ext cx="2651760" cy="2423160"/>
          </a:xfrm>
          <a:prstGeom prst="rect">
            <a:avLst/>
          </a:prstGeom>
          <a:solidFill>
            <a:srgbClr val="3D1E7A"/>
          </a:solidFill>
          <a:ln w="12700">
            <a:solidFill>
              <a:srgbClr val="3D1E7A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8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594360" y="2514600"/>
            <a:ext cx="246888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~12</a:t>
            </a:r>
            <a:endParaRPr lang="en-US" sz="6400" dirty="0"/>
          </a:p>
        </p:txBody>
      </p:sp>
      <p:sp>
        <p:nvSpPr>
          <p:cNvPr id="8" name="Text 6"/>
          <p:cNvSpPr/>
          <p:nvPr/>
        </p:nvSpPr>
        <p:spPr>
          <a:xfrm>
            <a:off x="594360" y="352044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AE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Monophthongs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594360" y="406908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pure steady-state vowels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3383280" y="2423160"/>
            <a:ext cx="2651760" cy="2423160"/>
          </a:xfrm>
          <a:prstGeom prst="rect">
            <a:avLst/>
          </a:prstGeom>
          <a:solidFill>
            <a:srgbClr val="E8503A"/>
          </a:solidFill>
          <a:ln w="12700">
            <a:solidFill>
              <a:srgbClr val="E8503A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8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474720" y="2514600"/>
            <a:ext cx="246888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~8</a:t>
            </a:r>
            <a:endParaRPr lang="en-US" sz="6400" dirty="0"/>
          </a:p>
        </p:txBody>
      </p:sp>
      <p:sp>
        <p:nvSpPr>
          <p:cNvPr id="12" name="Text 10"/>
          <p:cNvSpPr/>
          <p:nvPr/>
        </p:nvSpPr>
        <p:spPr>
          <a:xfrm>
            <a:off x="3474720" y="352044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AE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Diphthongs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3474720" y="406908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gliding two-part vowels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6263640" y="2423160"/>
            <a:ext cx="2651760" cy="2423160"/>
          </a:xfrm>
          <a:prstGeom prst="rect">
            <a:avLst/>
          </a:prstGeom>
          <a:solidFill>
            <a:srgbClr val="2DB89B"/>
          </a:solidFill>
          <a:ln w="12700">
            <a:solidFill>
              <a:srgbClr val="2DB89B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8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6355080" y="2514600"/>
            <a:ext cx="246888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6400" dirty="0"/>
          </a:p>
        </p:txBody>
      </p:sp>
      <p:sp>
        <p:nvSpPr>
          <p:cNvPr id="16" name="Text 14"/>
          <p:cNvSpPr/>
          <p:nvPr/>
        </p:nvSpPr>
        <p:spPr>
          <a:xfrm>
            <a:off x="6355080" y="352044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AE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Dimensions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6355080" y="4069080"/>
            <a:ext cx="2468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height · backness · rounding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A0A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92608" cy="5143500"/>
          </a:xfrm>
          <a:prstGeom prst="rect">
            <a:avLst/>
          </a:prstGeom>
          <a:solidFill>
            <a:srgbClr val="E8503A"/>
          </a:solidFill>
          <a:ln w="12700">
            <a:solidFill>
              <a:srgbClr val="E85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92608" y="0"/>
            <a:ext cx="91440" cy="5143500"/>
          </a:xfrm>
          <a:prstGeom prst="rect">
            <a:avLst/>
          </a:prstGeom>
          <a:solidFill>
            <a:srgbClr val="F5C842"/>
          </a:solidFill>
          <a:ln w="12700">
            <a:solidFill>
              <a:srgbClr val="F5C842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2743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Key Dimensions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594360" y="1170432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C4A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English vowels are described by three articulatory parameters.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594360" y="1920240"/>
            <a:ext cx="8321040" cy="868680"/>
          </a:xfrm>
          <a:prstGeom prst="rect">
            <a:avLst/>
          </a:prstGeom>
          <a:solidFill>
            <a:srgbClr val="1C1C2E"/>
          </a:solidFill>
          <a:ln w="12700">
            <a:solidFill>
              <a:srgbClr val="E8503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94360" y="1920240"/>
            <a:ext cx="182880" cy="868680"/>
          </a:xfrm>
          <a:prstGeom prst="rect">
            <a:avLst/>
          </a:prstGeom>
          <a:solidFill>
            <a:srgbClr val="E8503A"/>
          </a:solidFill>
          <a:ln w="12700">
            <a:solidFill>
              <a:srgbClr val="E8503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60120" y="1975104"/>
            <a:ext cx="20116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85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 HEIGHT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960120" y="2377440"/>
            <a:ext cx="38404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DF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 of the tongue body vertically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E8DF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  →  Close-mid  →  Open-mid  →  Open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937760" y="2011680"/>
            <a:ext cx="3840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FAE0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HIGH: /iː/ (feed)   MID: /ɛ/ (bed)   LOW: /æ/ (cat)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94360" y="2926080"/>
            <a:ext cx="8321040" cy="868680"/>
          </a:xfrm>
          <a:prstGeom prst="rect">
            <a:avLst/>
          </a:prstGeom>
          <a:solidFill>
            <a:srgbClr val="1C1C2E"/>
          </a:solidFill>
          <a:ln w="12700">
            <a:solidFill>
              <a:srgbClr val="2DB89B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94360" y="2926080"/>
            <a:ext cx="182880" cy="868680"/>
          </a:xfrm>
          <a:prstGeom prst="rect">
            <a:avLst/>
          </a:prstGeom>
          <a:solidFill>
            <a:srgbClr val="2DB89B"/>
          </a:solidFill>
          <a:ln w="12700">
            <a:solidFill>
              <a:srgbClr val="2DB89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60120" y="2980944"/>
            <a:ext cx="20116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B89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 BACKNESS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960120" y="3383280"/>
            <a:ext cx="38404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DF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 of the tongue body horizontally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E8DF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Front  →  Central  →  Back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937760" y="3017520"/>
            <a:ext cx="3840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FAE0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FRONT: /iː/    CENTRAL: /ə/    BACK: /uː/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594360" y="3931920"/>
            <a:ext cx="8321040" cy="868680"/>
          </a:xfrm>
          <a:prstGeom prst="rect">
            <a:avLst/>
          </a:prstGeom>
          <a:solidFill>
            <a:srgbClr val="1C1C2E"/>
          </a:solidFill>
          <a:ln w="12700">
            <a:solidFill>
              <a:srgbClr val="F5C84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94360" y="3931920"/>
            <a:ext cx="182880" cy="868680"/>
          </a:xfrm>
          <a:prstGeom prst="rect">
            <a:avLst/>
          </a:prstGeom>
          <a:solidFill>
            <a:srgbClr val="F5C842"/>
          </a:solidFill>
          <a:ln w="12700">
            <a:solidFill>
              <a:srgbClr val="F5C84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60120" y="3986784"/>
            <a:ext cx="20116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 LIP ROUNDING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960120" y="4389120"/>
            <a:ext cx="38404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DF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Presence or absence of lip rounding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937760" y="4023360"/>
            <a:ext cx="3840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FAE0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ROUNDED: /ɒ/, /uː/, /ɔː/    UNROUNDED: all others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188720"/>
          </a:xfrm>
          <a:prstGeom prst="rect">
            <a:avLst/>
          </a:prstGeom>
          <a:solidFill>
            <a:srgbClr val="E8503A"/>
          </a:solidFill>
          <a:ln w="12700">
            <a:solidFill>
              <a:srgbClr val="E85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188720"/>
            <a:ext cx="9144000" cy="91440"/>
          </a:xfrm>
          <a:prstGeom prst="rect">
            <a:avLst/>
          </a:prstGeom>
          <a:solidFill>
            <a:srgbClr val="3D1E7A"/>
          </a:solidFill>
          <a:ln w="12700">
            <a:solidFill>
              <a:srgbClr val="3D1E7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82880"/>
            <a:ext cx="822960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 Monophthongs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502920" y="1417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short, pure vowels in Standard British English (RP):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411480" y="2148840"/>
            <a:ext cx="2651760" cy="1234440"/>
          </a:xfrm>
          <a:prstGeom prst="rect">
            <a:avLst/>
          </a:prstGeom>
          <a:solidFill>
            <a:srgbClr val="3D1E7A"/>
          </a:solidFill>
          <a:ln w="12700">
            <a:solidFill>
              <a:srgbClr val="3D1E7A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8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502920" y="2194560"/>
            <a:ext cx="914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/ɪ/</a:t>
            </a:r>
            <a:endParaRPr lang="en-US" sz="4400" dirty="0"/>
          </a:p>
        </p:txBody>
      </p:sp>
      <p:sp>
        <p:nvSpPr>
          <p:cNvPr id="8" name="Text 6"/>
          <p:cNvSpPr/>
          <p:nvPr/>
        </p:nvSpPr>
        <p:spPr>
          <a:xfrm>
            <a:off x="1417320" y="2240280"/>
            <a:ext cx="1554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AE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417320" y="2715768"/>
            <a:ext cx="1554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sit, hit, big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3291840" y="2148840"/>
            <a:ext cx="2651760" cy="1234440"/>
          </a:xfrm>
          <a:prstGeom prst="rect">
            <a:avLst/>
          </a:prstGeom>
          <a:solidFill>
            <a:srgbClr val="E8503A"/>
          </a:solidFill>
          <a:ln w="12700">
            <a:solidFill>
              <a:srgbClr val="E8503A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8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383280" y="2194560"/>
            <a:ext cx="914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/ɛ/</a:t>
            </a:r>
            <a:endParaRPr lang="en-US" sz="4400" dirty="0"/>
          </a:p>
        </p:txBody>
      </p:sp>
      <p:sp>
        <p:nvSpPr>
          <p:cNvPr id="12" name="Text 10"/>
          <p:cNvSpPr/>
          <p:nvPr/>
        </p:nvSpPr>
        <p:spPr>
          <a:xfrm>
            <a:off x="4297680" y="2240280"/>
            <a:ext cx="1554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AE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DRESS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297680" y="2715768"/>
            <a:ext cx="1554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bed, head, ten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172200" y="2148840"/>
            <a:ext cx="2651760" cy="1234440"/>
          </a:xfrm>
          <a:prstGeom prst="rect">
            <a:avLst/>
          </a:prstGeom>
          <a:solidFill>
            <a:srgbClr val="2DB89B"/>
          </a:solidFill>
          <a:ln w="12700">
            <a:solidFill>
              <a:srgbClr val="2DB89B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8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6263640" y="2194560"/>
            <a:ext cx="914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/æ/</a:t>
            </a:r>
            <a:endParaRPr lang="en-US" sz="4400" dirty="0"/>
          </a:p>
        </p:txBody>
      </p:sp>
      <p:sp>
        <p:nvSpPr>
          <p:cNvPr id="16" name="Text 14"/>
          <p:cNvSpPr/>
          <p:nvPr/>
        </p:nvSpPr>
        <p:spPr>
          <a:xfrm>
            <a:off x="7178040" y="2240280"/>
            <a:ext cx="1554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AE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TRAP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7178040" y="2715768"/>
            <a:ext cx="1554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cat, hand, back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411480" y="3566160"/>
            <a:ext cx="2651760" cy="1234440"/>
          </a:xfrm>
          <a:prstGeom prst="rect">
            <a:avLst/>
          </a:prstGeom>
          <a:solidFill>
            <a:srgbClr val="6B3FA0"/>
          </a:solidFill>
          <a:ln w="12700">
            <a:solidFill>
              <a:srgbClr val="6B3FA0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8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02920" y="3611880"/>
            <a:ext cx="914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/ɒ/</a:t>
            </a:r>
            <a:endParaRPr lang="en-US" sz="4400" dirty="0"/>
          </a:p>
        </p:txBody>
      </p:sp>
      <p:sp>
        <p:nvSpPr>
          <p:cNvPr id="20" name="Text 18"/>
          <p:cNvSpPr/>
          <p:nvPr/>
        </p:nvSpPr>
        <p:spPr>
          <a:xfrm>
            <a:off x="1417320" y="3657600"/>
            <a:ext cx="1554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AE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LOT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1417320" y="4133088"/>
            <a:ext cx="1554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hot, dog, stop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3291840" y="3566160"/>
            <a:ext cx="2651760" cy="1234440"/>
          </a:xfrm>
          <a:prstGeom prst="rect">
            <a:avLst/>
          </a:prstGeom>
          <a:solidFill>
            <a:srgbClr val="F08070"/>
          </a:solidFill>
          <a:ln w="12700">
            <a:solidFill>
              <a:srgbClr val="F08070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8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3383280" y="3611880"/>
            <a:ext cx="914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/ʌ/</a:t>
            </a:r>
            <a:endParaRPr lang="en-US" sz="4400" dirty="0"/>
          </a:p>
        </p:txBody>
      </p:sp>
      <p:sp>
        <p:nvSpPr>
          <p:cNvPr id="24" name="Text 22"/>
          <p:cNvSpPr/>
          <p:nvPr/>
        </p:nvSpPr>
        <p:spPr>
          <a:xfrm>
            <a:off x="4297680" y="3657600"/>
            <a:ext cx="1554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AE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STRUT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4297680" y="4133088"/>
            <a:ext cx="1554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cup, bus, love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6172200" y="3566160"/>
            <a:ext cx="2651760" cy="1234440"/>
          </a:xfrm>
          <a:prstGeom prst="rect">
            <a:avLst/>
          </a:prstGeom>
          <a:solidFill>
            <a:srgbClr val="4A3A6A"/>
          </a:solidFill>
          <a:ln w="12700">
            <a:solidFill>
              <a:srgbClr val="4A3A6A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8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6263640" y="3611880"/>
            <a:ext cx="914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/ʊ/</a:t>
            </a:r>
            <a:endParaRPr lang="en-US" sz="4400" dirty="0"/>
          </a:p>
        </p:txBody>
      </p:sp>
      <p:sp>
        <p:nvSpPr>
          <p:cNvPr id="28" name="Text 26"/>
          <p:cNvSpPr/>
          <p:nvPr/>
        </p:nvSpPr>
        <p:spPr>
          <a:xfrm>
            <a:off x="7178040" y="3657600"/>
            <a:ext cx="1554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AE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FOOT</a:t>
            </a:r>
            <a:endParaRPr lang="en-US" sz="1800" dirty="0"/>
          </a:p>
        </p:txBody>
      </p:sp>
      <p:sp>
        <p:nvSpPr>
          <p:cNvPr id="29" name="Text 27"/>
          <p:cNvSpPr/>
          <p:nvPr/>
        </p:nvSpPr>
        <p:spPr>
          <a:xfrm>
            <a:off x="7178040" y="4133088"/>
            <a:ext cx="1554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put, book, full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C1C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869680" y="0"/>
            <a:ext cx="274320" cy="5143500"/>
          </a:xfrm>
          <a:prstGeom prst="rect">
            <a:avLst/>
          </a:prstGeom>
          <a:solidFill>
            <a:srgbClr val="2DB89B"/>
          </a:solidFill>
          <a:ln w="12700">
            <a:solidFill>
              <a:srgbClr val="2DB89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256032"/>
            <a:ext cx="822960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5ED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 Monophthongs</a:t>
            </a:r>
            <a:endParaRPr lang="en-US" sz="4600" dirty="0"/>
          </a:p>
        </p:txBody>
      </p:sp>
      <p:sp>
        <p:nvSpPr>
          <p:cNvPr id="4" name="Shape 2"/>
          <p:cNvSpPr/>
          <p:nvPr/>
        </p:nvSpPr>
        <p:spPr>
          <a:xfrm>
            <a:off x="548640" y="1170432"/>
            <a:ext cx="4572000" cy="73152"/>
          </a:xfrm>
          <a:prstGeom prst="rect">
            <a:avLst/>
          </a:prstGeom>
          <a:solidFill>
            <a:srgbClr val="F5C842"/>
          </a:solidFill>
          <a:ln w="12700">
            <a:solidFill>
              <a:srgbClr val="F5C84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3716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E8DF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long vowels — marked with the length diacritic  ː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548640" y="2103120"/>
            <a:ext cx="8229600" cy="530352"/>
          </a:xfrm>
          <a:prstGeom prst="rect">
            <a:avLst/>
          </a:prstGeom>
          <a:solidFill>
            <a:srgbClr val="252538"/>
          </a:solidFill>
          <a:ln w="12700">
            <a:solidFill>
              <a:srgbClr val="2DB89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2148840"/>
            <a:ext cx="9601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5ED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/iː/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1691640" y="2157984"/>
            <a:ext cx="12801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FLEECE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3063240" y="2157984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see, feel, team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669280" y="2157984"/>
            <a:ext cx="2926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887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 front unrounded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48640" y="2706624"/>
            <a:ext cx="8229600" cy="530352"/>
          </a:xfrm>
          <a:prstGeom prst="rect">
            <a:avLst/>
          </a:prstGeom>
          <a:solidFill>
            <a:srgbClr val="1C1C2E"/>
          </a:solidFill>
          <a:ln w="12700">
            <a:solidFill>
              <a:srgbClr val="2DB89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85800" y="2752344"/>
            <a:ext cx="9601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5ED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/ɑː/</a:t>
            </a:r>
            <a:endParaRPr lang="en-US" sz="2600" dirty="0"/>
          </a:p>
        </p:txBody>
      </p:sp>
      <p:sp>
        <p:nvSpPr>
          <p:cNvPr id="13" name="Text 11"/>
          <p:cNvSpPr/>
          <p:nvPr/>
        </p:nvSpPr>
        <p:spPr>
          <a:xfrm>
            <a:off x="1691640" y="2761488"/>
            <a:ext cx="12801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3063240" y="2761488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car, far, palm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5669280" y="2761488"/>
            <a:ext cx="2926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887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back unrounded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548640" y="3310128"/>
            <a:ext cx="8229600" cy="530352"/>
          </a:xfrm>
          <a:prstGeom prst="rect">
            <a:avLst/>
          </a:prstGeom>
          <a:solidFill>
            <a:srgbClr val="252538"/>
          </a:solidFill>
          <a:ln w="12700">
            <a:solidFill>
              <a:srgbClr val="2DB89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85800" y="3355848"/>
            <a:ext cx="9601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5ED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/ɔː/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1691640" y="3364992"/>
            <a:ext cx="12801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THOUGHT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3063240" y="3364992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law, four, caught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5669280" y="3364992"/>
            <a:ext cx="2926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887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Open-mid back rounded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548640" y="3913632"/>
            <a:ext cx="8229600" cy="530352"/>
          </a:xfrm>
          <a:prstGeom prst="rect">
            <a:avLst/>
          </a:prstGeom>
          <a:solidFill>
            <a:srgbClr val="1C1C2E"/>
          </a:solidFill>
          <a:ln w="12700">
            <a:solidFill>
              <a:srgbClr val="2DB89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85800" y="3959352"/>
            <a:ext cx="9601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5ED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/uː/</a:t>
            </a:r>
            <a:endParaRPr lang="en-US" sz="2600" dirty="0"/>
          </a:p>
        </p:txBody>
      </p:sp>
      <p:sp>
        <p:nvSpPr>
          <p:cNvPr id="23" name="Text 21"/>
          <p:cNvSpPr/>
          <p:nvPr/>
        </p:nvSpPr>
        <p:spPr>
          <a:xfrm>
            <a:off x="1691640" y="3968496"/>
            <a:ext cx="12801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GOOSE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3063240" y="3968496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too, food, blue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5669280" y="3968496"/>
            <a:ext cx="2926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887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 back rounded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548640" y="4517136"/>
            <a:ext cx="8229600" cy="530352"/>
          </a:xfrm>
          <a:prstGeom prst="rect">
            <a:avLst/>
          </a:prstGeom>
          <a:solidFill>
            <a:srgbClr val="252538"/>
          </a:solidFill>
          <a:ln w="12700">
            <a:solidFill>
              <a:srgbClr val="2DB89B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85800" y="4562856"/>
            <a:ext cx="9601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5ED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/ɜː/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691640" y="4572000"/>
            <a:ext cx="12801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NURSE</a:t>
            </a:r>
            <a:endParaRPr lang="en-US" sz="1700" dirty="0"/>
          </a:p>
        </p:txBody>
      </p:sp>
      <p:sp>
        <p:nvSpPr>
          <p:cNvPr id="29" name="Text 27"/>
          <p:cNvSpPr/>
          <p:nvPr/>
        </p:nvSpPr>
        <p:spPr>
          <a:xfrm>
            <a:off x="3063240" y="4572000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bird, turn, word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5669280" y="4572000"/>
            <a:ext cx="29260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887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Open-mid central unrounded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188720"/>
          </a:xfrm>
          <a:prstGeom prst="rect">
            <a:avLst/>
          </a:prstGeom>
          <a:solidFill>
            <a:srgbClr val="2DB89B"/>
          </a:solidFill>
          <a:ln w="12700">
            <a:solidFill>
              <a:srgbClr val="2DB89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188720"/>
            <a:ext cx="9144000" cy="91440"/>
          </a:xfrm>
          <a:prstGeom prst="rect">
            <a:avLst/>
          </a:prstGeom>
          <a:solidFill>
            <a:srgbClr val="E8503A"/>
          </a:solidFill>
          <a:ln w="12700">
            <a:solidFill>
              <a:srgbClr val="E8503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82880"/>
            <a:ext cx="822960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A0A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Diphthongs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02920" y="1417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Eight diphthongs — the tongue glides from one vowel position to another.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384048" y="2103120"/>
            <a:ext cx="2011680" cy="1389888"/>
          </a:xfrm>
          <a:prstGeom prst="rect">
            <a:avLst/>
          </a:prstGeom>
          <a:solidFill>
            <a:srgbClr val="FFFFFF"/>
          </a:solidFill>
          <a:ln w="12700">
            <a:solidFill>
              <a:srgbClr val="3D1E7A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84048" y="2103120"/>
            <a:ext cx="2011680" cy="73152"/>
          </a:xfrm>
          <a:prstGeom prst="rect">
            <a:avLst/>
          </a:prstGeom>
          <a:solidFill>
            <a:srgbClr val="3D1E7A"/>
          </a:solidFill>
          <a:ln w="12700">
            <a:solidFill>
              <a:srgbClr val="3D1E7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29768" y="2194560"/>
            <a:ext cx="1920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3D1E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/eɪ/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429768" y="2816352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FACE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29768" y="315468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4A3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day, name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2551176" y="2103120"/>
            <a:ext cx="2011680" cy="1389888"/>
          </a:xfrm>
          <a:prstGeom prst="rect">
            <a:avLst/>
          </a:prstGeom>
          <a:solidFill>
            <a:srgbClr val="FFFFFF"/>
          </a:solidFill>
          <a:ln w="12700">
            <a:solidFill>
              <a:srgbClr val="3D1E7A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8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2551176" y="2103120"/>
            <a:ext cx="2011680" cy="73152"/>
          </a:xfrm>
          <a:prstGeom prst="rect">
            <a:avLst/>
          </a:prstGeom>
          <a:solidFill>
            <a:srgbClr val="3D1E7A"/>
          </a:solidFill>
          <a:ln w="12700">
            <a:solidFill>
              <a:srgbClr val="3D1E7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596896" y="2194560"/>
            <a:ext cx="1920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3D1E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/aɪ/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2596896" y="2816352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2596896" y="315468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4A3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my, night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718304" y="2103120"/>
            <a:ext cx="2011680" cy="1389888"/>
          </a:xfrm>
          <a:prstGeom prst="rect">
            <a:avLst/>
          </a:prstGeom>
          <a:solidFill>
            <a:srgbClr val="FFFFFF"/>
          </a:solidFill>
          <a:ln w="12700">
            <a:solidFill>
              <a:srgbClr val="3D1E7A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8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718304" y="2103120"/>
            <a:ext cx="2011680" cy="73152"/>
          </a:xfrm>
          <a:prstGeom prst="rect">
            <a:avLst/>
          </a:prstGeom>
          <a:solidFill>
            <a:srgbClr val="3D1E7A"/>
          </a:solidFill>
          <a:ln w="12700">
            <a:solidFill>
              <a:srgbClr val="3D1E7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764024" y="2194560"/>
            <a:ext cx="1920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3D1E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/ɔɪ/</a:t>
            </a:r>
            <a:endParaRPr lang="en-US" sz="3000" dirty="0"/>
          </a:p>
        </p:txBody>
      </p:sp>
      <p:sp>
        <p:nvSpPr>
          <p:cNvPr id="19" name="Text 17"/>
          <p:cNvSpPr/>
          <p:nvPr/>
        </p:nvSpPr>
        <p:spPr>
          <a:xfrm>
            <a:off x="4764024" y="2816352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CHOICE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764024" y="315468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4A3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boy, coin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6885432" y="2103120"/>
            <a:ext cx="2011680" cy="1389888"/>
          </a:xfrm>
          <a:prstGeom prst="rect">
            <a:avLst/>
          </a:prstGeom>
          <a:solidFill>
            <a:srgbClr val="FFFFFF"/>
          </a:solidFill>
          <a:ln w="12700">
            <a:solidFill>
              <a:srgbClr val="E8503A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8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6885432" y="2103120"/>
            <a:ext cx="2011680" cy="73152"/>
          </a:xfrm>
          <a:prstGeom prst="rect">
            <a:avLst/>
          </a:prstGeom>
          <a:solidFill>
            <a:srgbClr val="E8503A"/>
          </a:solidFill>
          <a:ln w="12700">
            <a:solidFill>
              <a:srgbClr val="E8503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931152" y="2194560"/>
            <a:ext cx="1920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E85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/əʊ/</a:t>
            </a:r>
            <a:endParaRPr lang="en-US" sz="3000" dirty="0"/>
          </a:p>
        </p:txBody>
      </p:sp>
      <p:sp>
        <p:nvSpPr>
          <p:cNvPr id="24" name="Text 22"/>
          <p:cNvSpPr/>
          <p:nvPr/>
        </p:nvSpPr>
        <p:spPr>
          <a:xfrm>
            <a:off x="6931152" y="2816352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GOAT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6931152" y="315468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4A3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go, home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384048" y="3611880"/>
            <a:ext cx="2011680" cy="1389888"/>
          </a:xfrm>
          <a:prstGeom prst="rect">
            <a:avLst/>
          </a:prstGeom>
          <a:solidFill>
            <a:srgbClr val="FFFFFF"/>
          </a:solidFill>
          <a:ln w="12700">
            <a:solidFill>
              <a:srgbClr val="E8503A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8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384048" y="3611880"/>
            <a:ext cx="2011680" cy="73152"/>
          </a:xfrm>
          <a:prstGeom prst="rect">
            <a:avLst/>
          </a:prstGeom>
          <a:solidFill>
            <a:srgbClr val="E8503A"/>
          </a:solidFill>
          <a:ln w="12700">
            <a:solidFill>
              <a:srgbClr val="E8503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29768" y="3703320"/>
            <a:ext cx="1920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E85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/aʊ/</a:t>
            </a:r>
            <a:endParaRPr lang="en-US" sz="3000" dirty="0"/>
          </a:p>
        </p:txBody>
      </p:sp>
      <p:sp>
        <p:nvSpPr>
          <p:cNvPr id="29" name="Text 27"/>
          <p:cNvSpPr/>
          <p:nvPr/>
        </p:nvSpPr>
        <p:spPr>
          <a:xfrm>
            <a:off x="429768" y="4325112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MOUTH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429768" y="466344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4A3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now, out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2551176" y="3611880"/>
            <a:ext cx="2011680" cy="1389888"/>
          </a:xfrm>
          <a:prstGeom prst="rect">
            <a:avLst/>
          </a:prstGeom>
          <a:solidFill>
            <a:srgbClr val="FFFFFF"/>
          </a:solidFill>
          <a:ln w="12700">
            <a:solidFill>
              <a:srgbClr val="2DB89B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8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2551176" y="3611880"/>
            <a:ext cx="2011680" cy="73152"/>
          </a:xfrm>
          <a:prstGeom prst="rect">
            <a:avLst/>
          </a:prstGeom>
          <a:solidFill>
            <a:srgbClr val="2DB89B"/>
          </a:solidFill>
          <a:ln w="12700">
            <a:solidFill>
              <a:srgbClr val="2DB89B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2596896" y="3703320"/>
            <a:ext cx="1920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2DB89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/ɪə/</a:t>
            </a:r>
            <a:endParaRPr lang="en-US" sz="3000" dirty="0"/>
          </a:p>
        </p:txBody>
      </p:sp>
      <p:sp>
        <p:nvSpPr>
          <p:cNvPr id="34" name="Text 32"/>
          <p:cNvSpPr/>
          <p:nvPr/>
        </p:nvSpPr>
        <p:spPr>
          <a:xfrm>
            <a:off x="2596896" y="4325112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NEAR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2596896" y="466344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4A3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here, fear</a:t>
            </a:r>
            <a:endParaRPr lang="en-US" sz="1200" dirty="0"/>
          </a:p>
        </p:txBody>
      </p:sp>
      <p:sp>
        <p:nvSpPr>
          <p:cNvPr id="36" name="Shape 34"/>
          <p:cNvSpPr/>
          <p:nvPr/>
        </p:nvSpPr>
        <p:spPr>
          <a:xfrm>
            <a:off x="4718304" y="3611880"/>
            <a:ext cx="2011680" cy="1389888"/>
          </a:xfrm>
          <a:prstGeom prst="rect">
            <a:avLst/>
          </a:prstGeom>
          <a:solidFill>
            <a:srgbClr val="FFFFFF"/>
          </a:solidFill>
          <a:ln w="12700">
            <a:solidFill>
              <a:srgbClr val="2DB89B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8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4718304" y="3611880"/>
            <a:ext cx="2011680" cy="73152"/>
          </a:xfrm>
          <a:prstGeom prst="rect">
            <a:avLst/>
          </a:prstGeom>
          <a:solidFill>
            <a:srgbClr val="2DB89B"/>
          </a:solidFill>
          <a:ln w="12700">
            <a:solidFill>
              <a:srgbClr val="2DB89B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764024" y="3703320"/>
            <a:ext cx="1920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2DB89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/eə/</a:t>
            </a:r>
            <a:endParaRPr lang="en-US" sz="3000" dirty="0"/>
          </a:p>
        </p:txBody>
      </p:sp>
      <p:sp>
        <p:nvSpPr>
          <p:cNvPr id="39" name="Text 37"/>
          <p:cNvSpPr/>
          <p:nvPr/>
        </p:nvSpPr>
        <p:spPr>
          <a:xfrm>
            <a:off x="4764024" y="4325112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SQUARE</a:t>
            </a:r>
            <a:endParaRPr lang="en-US" sz="1400" dirty="0"/>
          </a:p>
        </p:txBody>
      </p:sp>
      <p:sp>
        <p:nvSpPr>
          <p:cNvPr id="40" name="Text 38"/>
          <p:cNvSpPr/>
          <p:nvPr/>
        </p:nvSpPr>
        <p:spPr>
          <a:xfrm>
            <a:off x="4764024" y="466344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4A3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air, care</a:t>
            </a:r>
            <a:endParaRPr lang="en-US" sz="1200" dirty="0"/>
          </a:p>
        </p:txBody>
      </p:sp>
      <p:sp>
        <p:nvSpPr>
          <p:cNvPr id="41" name="Shape 39"/>
          <p:cNvSpPr/>
          <p:nvPr/>
        </p:nvSpPr>
        <p:spPr>
          <a:xfrm>
            <a:off x="6885432" y="3611880"/>
            <a:ext cx="2011680" cy="1389888"/>
          </a:xfrm>
          <a:prstGeom prst="rect">
            <a:avLst/>
          </a:prstGeom>
          <a:solidFill>
            <a:srgbClr val="FFFFFF"/>
          </a:solidFill>
          <a:ln w="12700">
            <a:solidFill>
              <a:srgbClr val="2DB89B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8000"/>
              </a:srgbClr>
            </a:outerShdw>
          </a:effectLst>
        </p:spPr>
      </p:sp>
      <p:sp>
        <p:nvSpPr>
          <p:cNvPr id="42" name="Shape 40"/>
          <p:cNvSpPr/>
          <p:nvPr/>
        </p:nvSpPr>
        <p:spPr>
          <a:xfrm>
            <a:off x="6885432" y="3611880"/>
            <a:ext cx="2011680" cy="73152"/>
          </a:xfrm>
          <a:prstGeom prst="rect">
            <a:avLst/>
          </a:prstGeom>
          <a:solidFill>
            <a:srgbClr val="2DB89B"/>
          </a:solidFill>
          <a:ln w="12700">
            <a:solidFill>
              <a:srgbClr val="2DB89B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6931152" y="3703320"/>
            <a:ext cx="1920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2DB89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/ʊə/</a:t>
            </a:r>
            <a:endParaRPr lang="en-US" sz="3000" dirty="0"/>
          </a:p>
        </p:txBody>
      </p:sp>
      <p:sp>
        <p:nvSpPr>
          <p:cNvPr id="44" name="Text 42"/>
          <p:cNvSpPr/>
          <p:nvPr/>
        </p:nvSpPr>
        <p:spPr>
          <a:xfrm>
            <a:off x="6931152" y="4325112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CURE</a:t>
            </a:r>
            <a:endParaRPr lang="en-US" sz="1400" dirty="0"/>
          </a:p>
        </p:txBody>
      </p:sp>
      <p:sp>
        <p:nvSpPr>
          <p:cNvPr id="45" name="Text 43"/>
          <p:cNvSpPr/>
          <p:nvPr/>
        </p:nvSpPr>
        <p:spPr>
          <a:xfrm>
            <a:off x="6931152" y="466344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4A3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tour, pure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3D1E7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0400" y="-457200"/>
            <a:ext cx="5486400" cy="5943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0" b="1" dirty="0">
                <a:solidFill>
                  <a:srgbClr val="6B3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/ə/</a:t>
            </a:r>
            <a:endParaRPr lang="en-US" sz="34000" dirty="0"/>
          </a:p>
        </p:txBody>
      </p:sp>
      <p:sp>
        <p:nvSpPr>
          <p:cNvPr id="3" name="Text 1"/>
          <p:cNvSpPr/>
          <p:nvPr/>
        </p:nvSpPr>
        <p:spPr>
          <a:xfrm>
            <a:off x="548640" y="274320"/>
            <a:ext cx="64008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AE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Schwa</a:t>
            </a:r>
            <a:endParaRPr lang="en-US" sz="5200" dirty="0"/>
          </a:p>
        </p:txBody>
      </p:sp>
      <p:sp>
        <p:nvSpPr>
          <p:cNvPr id="4" name="Shape 2"/>
          <p:cNvSpPr/>
          <p:nvPr/>
        </p:nvSpPr>
        <p:spPr>
          <a:xfrm>
            <a:off x="548640" y="1234440"/>
            <a:ext cx="2743200" cy="73152"/>
          </a:xfrm>
          <a:prstGeom prst="rect">
            <a:avLst/>
          </a:prstGeom>
          <a:solidFill>
            <a:srgbClr val="E8503A"/>
          </a:solidFill>
          <a:ln w="12700">
            <a:solidFill>
              <a:srgbClr val="E8503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1508760"/>
            <a:ext cx="329184" cy="329184"/>
          </a:xfrm>
          <a:prstGeom prst="ellipse">
            <a:avLst/>
          </a:prstGeom>
          <a:solidFill>
            <a:srgbClr val="E8503A"/>
          </a:solidFill>
          <a:ln w="12700">
            <a:solidFill>
              <a:srgbClr val="E8503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24128" y="1481328"/>
            <a:ext cx="5303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E8DF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most frequent vowel in English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548640" y="2258568"/>
            <a:ext cx="329184" cy="329184"/>
          </a:xfrm>
          <a:prstGeom prst="ellipse">
            <a:avLst/>
          </a:prstGeom>
          <a:solidFill>
            <a:srgbClr val="E8503A"/>
          </a:solidFill>
          <a:ln w="12700">
            <a:solidFill>
              <a:srgbClr val="E8503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24128" y="2231136"/>
            <a:ext cx="5303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E8DF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Occurs only in unstressed syllables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548640" y="3008376"/>
            <a:ext cx="329184" cy="329184"/>
          </a:xfrm>
          <a:prstGeom prst="ellipse">
            <a:avLst/>
          </a:prstGeom>
          <a:solidFill>
            <a:srgbClr val="E8503A"/>
          </a:solidFill>
          <a:ln w="12700">
            <a:solidFill>
              <a:srgbClr val="E8503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24128" y="2980944"/>
            <a:ext cx="5303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E8DF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Mid-central, completely neutral position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548640" y="3758184"/>
            <a:ext cx="329184" cy="329184"/>
          </a:xfrm>
          <a:prstGeom prst="ellipse">
            <a:avLst/>
          </a:prstGeom>
          <a:solidFill>
            <a:srgbClr val="E8503A"/>
          </a:solidFill>
          <a:ln w="12700">
            <a:solidFill>
              <a:srgbClr val="E8503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24128" y="3730752"/>
            <a:ext cx="5303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E8DF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to natural English rhythm and connected speech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548640" y="457200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FAE0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"about" /əˈbaʊt/    "teacher" /ˈtiːtʃə/    "the" /ðə/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1A0A3B"/>
          </a:solidFill>
          <a:ln w="12700">
            <a:solidFill>
              <a:srgbClr val="1A0A3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143000"/>
            <a:ext cx="9144000" cy="91440"/>
          </a:xfrm>
          <a:prstGeom prst="rect">
            <a:avLst/>
          </a:prstGeom>
          <a:solidFill>
            <a:srgbClr val="E8503A"/>
          </a:solidFill>
          <a:ln w="12700">
            <a:solidFill>
              <a:srgbClr val="E8503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82880"/>
            <a:ext cx="82296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Vowel Space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914400" y="137160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4A3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FRONT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749040" y="137160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4A3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7132320" y="137160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4A3A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5720" y="192024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87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" y="260604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87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CLOSE-MID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45720" y="329184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87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OPEN-MID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45720" y="397764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87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1097280" y="2084832"/>
            <a:ext cx="6675120" cy="0"/>
          </a:xfrm>
          <a:prstGeom prst="line">
            <a:avLst/>
          </a:prstGeom>
          <a:noFill/>
          <a:ln w="12700">
            <a:solidFill>
              <a:srgbClr val="E8DFF8"/>
            </a:solidFill>
            <a:prstDash val="dash"/>
          </a:ln>
        </p:spPr>
      </p:sp>
      <p:sp>
        <p:nvSpPr>
          <p:cNvPr id="13" name="Shape 11"/>
          <p:cNvSpPr/>
          <p:nvPr/>
        </p:nvSpPr>
        <p:spPr>
          <a:xfrm>
            <a:off x="1417320" y="2770632"/>
            <a:ext cx="6035040" cy="0"/>
          </a:xfrm>
          <a:prstGeom prst="line">
            <a:avLst/>
          </a:prstGeom>
          <a:noFill/>
          <a:ln w="12700">
            <a:solidFill>
              <a:srgbClr val="E8DFF8"/>
            </a:solidFill>
            <a:prstDash val="dash"/>
          </a:ln>
        </p:spPr>
      </p:sp>
      <p:sp>
        <p:nvSpPr>
          <p:cNvPr id="14" name="Shape 12"/>
          <p:cNvSpPr/>
          <p:nvPr/>
        </p:nvSpPr>
        <p:spPr>
          <a:xfrm>
            <a:off x="1691640" y="3456432"/>
            <a:ext cx="5394960" cy="0"/>
          </a:xfrm>
          <a:prstGeom prst="line">
            <a:avLst/>
          </a:prstGeom>
          <a:noFill/>
          <a:ln w="12700">
            <a:solidFill>
              <a:srgbClr val="E8DFF8"/>
            </a:solidFill>
            <a:prstDash val="dash"/>
          </a:ln>
        </p:spPr>
      </p:sp>
      <p:sp>
        <p:nvSpPr>
          <p:cNvPr id="15" name="Shape 13"/>
          <p:cNvSpPr/>
          <p:nvPr/>
        </p:nvSpPr>
        <p:spPr>
          <a:xfrm>
            <a:off x="1920240" y="4160520"/>
            <a:ext cx="4937760" cy="0"/>
          </a:xfrm>
          <a:prstGeom prst="line">
            <a:avLst/>
          </a:prstGeom>
          <a:noFill/>
          <a:ln w="12700">
            <a:solidFill>
              <a:srgbClr val="E8DFF8"/>
            </a:solidFill>
            <a:prstDash val="dash"/>
          </a:ln>
        </p:spPr>
      </p:sp>
      <p:sp>
        <p:nvSpPr>
          <p:cNvPr id="16" name="Shape 14"/>
          <p:cNvSpPr/>
          <p:nvPr/>
        </p:nvSpPr>
        <p:spPr>
          <a:xfrm>
            <a:off x="923544" y="1901952"/>
            <a:ext cx="256032" cy="256032"/>
          </a:xfrm>
          <a:prstGeom prst="ellipse">
            <a:avLst/>
          </a:prstGeom>
          <a:solidFill>
            <a:srgbClr val="3D1E7A"/>
          </a:solidFill>
          <a:ln w="12700">
            <a:solidFill>
              <a:srgbClr val="3D1E7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216152" y="1865376"/>
            <a:ext cx="9144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D1E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/iː/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1563624" y="2176272"/>
            <a:ext cx="256032" cy="256032"/>
          </a:xfrm>
          <a:prstGeom prst="ellipse">
            <a:avLst/>
          </a:prstGeom>
          <a:solidFill>
            <a:srgbClr val="6B3FA0"/>
          </a:solidFill>
          <a:ln w="12700">
            <a:solidFill>
              <a:srgbClr val="6B3FA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856232" y="2139696"/>
            <a:ext cx="9144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B3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/ɪ/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1289304" y="2587752"/>
            <a:ext cx="256032" cy="256032"/>
          </a:xfrm>
          <a:prstGeom prst="ellipse">
            <a:avLst/>
          </a:prstGeom>
          <a:solidFill>
            <a:srgbClr val="E8503A"/>
          </a:solidFill>
          <a:ln w="12700">
            <a:solidFill>
              <a:srgbClr val="E8503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581912" y="2551176"/>
            <a:ext cx="9144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5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/e/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1380744" y="2816352"/>
            <a:ext cx="256032" cy="256032"/>
          </a:xfrm>
          <a:prstGeom prst="ellipse">
            <a:avLst/>
          </a:prstGeom>
          <a:solidFill>
            <a:srgbClr val="F08070"/>
          </a:solidFill>
          <a:ln w="12700">
            <a:solidFill>
              <a:srgbClr val="F0807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673352" y="2779776"/>
            <a:ext cx="9144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08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/ɛ/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1563624" y="3364992"/>
            <a:ext cx="256032" cy="256032"/>
          </a:xfrm>
          <a:prstGeom prst="ellipse">
            <a:avLst/>
          </a:prstGeom>
          <a:solidFill>
            <a:srgbClr val="E8503A"/>
          </a:solidFill>
          <a:ln w="12700">
            <a:solidFill>
              <a:srgbClr val="E8503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856232" y="3328416"/>
            <a:ext cx="9144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5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/æ/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1746504" y="3977640"/>
            <a:ext cx="256032" cy="256032"/>
          </a:xfrm>
          <a:prstGeom prst="ellipse">
            <a:avLst/>
          </a:prstGeom>
          <a:solidFill>
            <a:srgbClr val="E8503A"/>
          </a:solidFill>
          <a:ln w="12700">
            <a:solidFill>
              <a:srgbClr val="E8503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2039112" y="3941064"/>
            <a:ext cx="9144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5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/a/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6089904" y="3977640"/>
            <a:ext cx="256032" cy="256032"/>
          </a:xfrm>
          <a:prstGeom prst="ellipse">
            <a:avLst/>
          </a:prstGeom>
          <a:solidFill>
            <a:srgbClr val="3D1E7A"/>
          </a:solidFill>
          <a:ln w="12700">
            <a:solidFill>
              <a:srgbClr val="3D1E7A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382512" y="3941064"/>
            <a:ext cx="9144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D1E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/ɑː/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5907024" y="3703320"/>
            <a:ext cx="256032" cy="256032"/>
          </a:xfrm>
          <a:prstGeom prst="ellipse">
            <a:avLst/>
          </a:prstGeom>
          <a:solidFill>
            <a:srgbClr val="6B3FA0"/>
          </a:solidFill>
          <a:ln w="12700">
            <a:solidFill>
              <a:srgbClr val="6B3FA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199632" y="3666744"/>
            <a:ext cx="9144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B3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/ɒ/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6364224" y="3246120"/>
            <a:ext cx="256032" cy="256032"/>
          </a:xfrm>
          <a:prstGeom prst="ellipse">
            <a:avLst/>
          </a:prstGeom>
          <a:solidFill>
            <a:srgbClr val="2DB89B"/>
          </a:solidFill>
          <a:ln w="12700">
            <a:solidFill>
              <a:srgbClr val="2DB89B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656832" y="3209544"/>
            <a:ext cx="9144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DB89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/ɔː/</a:t>
            </a:r>
            <a:endParaRPr lang="en-US" sz="1300" dirty="0"/>
          </a:p>
        </p:txBody>
      </p:sp>
      <p:sp>
        <p:nvSpPr>
          <p:cNvPr id="34" name="Shape 32"/>
          <p:cNvSpPr/>
          <p:nvPr/>
        </p:nvSpPr>
        <p:spPr>
          <a:xfrm>
            <a:off x="4535424" y="3401568"/>
            <a:ext cx="256032" cy="256032"/>
          </a:xfrm>
          <a:prstGeom prst="ellipse">
            <a:avLst/>
          </a:prstGeom>
          <a:solidFill>
            <a:srgbClr val="1C1C2E"/>
          </a:solidFill>
          <a:ln w="12700">
            <a:solidFill>
              <a:srgbClr val="1C1C2E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828032" y="3364992"/>
            <a:ext cx="9144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C1C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/ʌ/</a:t>
            </a:r>
            <a:endParaRPr lang="en-US" sz="1300" dirty="0"/>
          </a:p>
        </p:txBody>
      </p:sp>
      <p:sp>
        <p:nvSpPr>
          <p:cNvPr id="36" name="Shape 34"/>
          <p:cNvSpPr/>
          <p:nvPr/>
        </p:nvSpPr>
        <p:spPr>
          <a:xfrm>
            <a:off x="4169664" y="2852928"/>
            <a:ext cx="256032" cy="256032"/>
          </a:xfrm>
          <a:prstGeom prst="ellipse">
            <a:avLst/>
          </a:prstGeom>
          <a:solidFill>
            <a:srgbClr val="F5C842"/>
          </a:solidFill>
          <a:ln w="12700">
            <a:solidFill>
              <a:srgbClr val="F5C842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462272" y="2816352"/>
            <a:ext cx="9144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/ə/</a:t>
            </a:r>
            <a:endParaRPr lang="en-US" sz="1300" dirty="0"/>
          </a:p>
        </p:txBody>
      </p:sp>
      <p:sp>
        <p:nvSpPr>
          <p:cNvPr id="38" name="Shape 36"/>
          <p:cNvSpPr/>
          <p:nvPr/>
        </p:nvSpPr>
        <p:spPr>
          <a:xfrm>
            <a:off x="3895344" y="3273552"/>
            <a:ext cx="256032" cy="256032"/>
          </a:xfrm>
          <a:prstGeom prst="ellipse">
            <a:avLst/>
          </a:prstGeom>
          <a:solidFill>
            <a:srgbClr val="F5C842"/>
          </a:solidFill>
          <a:ln w="12700">
            <a:solidFill>
              <a:srgbClr val="F5C842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187952" y="3236976"/>
            <a:ext cx="9144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/ɜː/</a:t>
            </a:r>
            <a:endParaRPr lang="en-US" sz="1300" dirty="0"/>
          </a:p>
        </p:txBody>
      </p:sp>
      <p:sp>
        <p:nvSpPr>
          <p:cNvPr id="40" name="Shape 38"/>
          <p:cNvSpPr/>
          <p:nvPr/>
        </p:nvSpPr>
        <p:spPr>
          <a:xfrm>
            <a:off x="6135624" y="2267712"/>
            <a:ext cx="256032" cy="256032"/>
          </a:xfrm>
          <a:prstGeom prst="ellipse">
            <a:avLst/>
          </a:prstGeom>
          <a:solidFill>
            <a:srgbClr val="2DB89B"/>
          </a:solidFill>
          <a:ln w="12700">
            <a:solidFill>
              <a:srgbClr val="2DB89B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6428232" y="2231136"/>
            <a:ext cx="9144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DB89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/ʊ/</a:t>
            </a:r>
            <a:endParaRPr lang="en-US" sz="1300" dirty="0"/>
          </a:p>
        </p:txBody>
      </p:sp>
      <p:sp>
        <p:nvSpPr>
          <p:cNvPr id="42" name="Shape 40"/>
          <p:cNvSpPr/>
          <p:nvPr/>
        </p:nvSpPr>
        <p:spPr>
          <a:xfrm>
            <a:off x="6592824" y="1901952"/>
            <a:ext cx="256032" cy="256032"/>
          </a:xfrm>
          <a:prstGeom prst="ellipse">
            <a:avLst/>
          </a:prstGeom>
          <a:solidFill>
            <a:srgbClr val="5ED4BE"/>
          </a:solidFill>
          <a:ln w="12700">
            <a:solidFill>
              <a:srgbClr val="5ED4BE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6885432" y="1865376"/>
            <a:ext cx="9144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ED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/uː/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A0A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64592"/>
          </a:xfrm>
          <a:prstGeom prst="rect">
            <a:avLst/>
          </a:prstGeom>
          <a:solidFill>
            <a:srgbClr val="F5C842"/>
          </a:solidFill>
          <a:ln w="12700">
            <a:solidFill>
              <a:srgbClr val="F5C8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4974336"/>
            <a:ext cx="9144000" cy="164592"/>
          </a:xfrm>
          <a:prstGeom prst="rect">
            <a:avLst/>
          </a:prstGeom>
          <a:solidFill>
            <a:srgbClr val="F5C842"/>
          </a:solidFill>
          <a:ln w="12700">
            <a:solidFill>
              <a:srgbClr val="F5C842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320040"/>
            <a:ext cx="82296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AE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Vowel Reduction &amp;</a:t>
            </a:r>
            <a:endParaRPr lang="en-US" sz="4600" dirty="0"/>
          </a:p>
          <a:p>
            <a:pPr indent="0" marL="0">
              <a:buNone/>
            </a:pPr>
            <a:r>
              <a:rPr lang="en-US" sz="4600" b="1" dirty="0">
                <a:solidFill>
                  <a:srgbClr val="FAE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 Forms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548640" y="1938528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E8DF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connected speech, unstressed vowels reduce — often to /ə/ or /ɪ/.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502920" y="2743200"/>
            <a:ext cx="2011680" cy="2011680"/>
          </a:xfrm>
          <a:prstGeom prst="rect">
            <a:avLst/>
          </a:prstGeom>
          <a:solidFill>
            <a:srgbClr val="1C1C2E"/>
          </a:solidFill>
          <a:ln w="12700">
            <a:solidFill>
              <a:srgbClr val="6B3FA0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8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594360" y="2816352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08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"and"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594360" y="3401568"/>
            <a:ext cx="1828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4A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 /ænd/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94360" y="3822192"/>
            <a:ext cx="1828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  /ənd/ or /ən/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94360" y="4251960"/>
            <a:ext cx="1828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887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"fish and chips"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2679192" y="2743200"/>
            <a:ext cx="2011680" cy="2011680"/>
          </a:xfrm>
          <a:prstGeom prst="rect">
            <a:avLst/>
          </a:prstGeom>
          <a:solidFill>
            <a:srgbClr val="1C1C2E"/>
          </a:solidFill>
          <a:ln w="12700">
            <a:solidFill>
              <a:srgbClr val="6B3FA0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8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2770632" y="2816352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08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"can"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2770632" y="3401568"/>
            <a:ext cx="1828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4A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 /kæn/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2770632" y="3822192"/>
            <a:ext cx="1828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  /kən/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2770632" y="4251960"/>
            <a:ext cx="1828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887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 can go"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855464" y="2743200"/>
            <a:ext cx="2011680" cy="2011680"/>
          </a:xfrm>
          <a:prstGeom prst="rect">
            <a:avLst/>
          </a:prstGeom>
          <a:solidFill>
            <a:srgbClr val="1C1C2E"/>
          </a:solidFill>
          <a:ln w="12700">
            <a:solidFill>
              <a:srgbClr val="6B3FA0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8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4946904" y="2816352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08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"for"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4946904" y="3401568"/>
            <a:ext cx="1828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4A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 /fɔː/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946904" y="3822192"/>
            <a:ext cx="1828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  /fə/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946904" y="4251960"/>
            <a:ext cx="1828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887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"waiting for you"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7031736" y="2743200"/>
            <a:ext cx="2011680" cy="2011680"/>
          </a:xfrm>
          <a:prstGeom prst="rect">
            <a:avLst/>
          </a:prstGeom>
          <a:solidFill>
            <a:srgbClr val="1C1C2E"/>
          </a:solidFill>
          <a:ln w="12700">
            <a:solidFill>
              <a:srgbClr val="6B3FA0"/>
            </a:solidFill>
            <a:prstDash val="solid"/>
          </a:ln>
          <a:effectLst>
            <a:outerShdw sx="100000" sy="100000" kx="0" ky="0" algn="bl" rotWithShape="0" blurRad="127000" dist="38100" dir="8100000">
              <a:srgbClr val="000000">
                <a:alpha val="18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23176" y="2816352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08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"of"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7123176" y="3401568"/>
            <a:ext cx="1828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4A8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 /ɒv/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7123176" y="3822192"/>
            <a:ext cx="1828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5C8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  /əv/ or /ə/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7123176" y="4251960"/>
            <a:ext cx="1828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8870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"cup of tea"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System of Vowels in English</dc:title>
  <dc:subject>PptxGenJS Presentation</dc:subject>
  <dc:creator>PptxGenJS</dc:creator>
  <cp:lastModifiedBy>PptxGenJS</cp:lastModifiedBy>
  <cp:revision>1</cp:revision>
  <dcterms:created xsi:type="dcterms:W3CDTF">2026-05-19T23:30:27Z</dcterms:created>
  <dcterms:modified xsi:type="dcterms:W3CDTF">2026-05-19T23:30:27Z</dcterms:modified>
</cp:coreProperties>
</file>